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104"/>
  </p:notesMasterIdLst>
  <p:sldIdLst>
    <p:sldId id="257" r:id="rId5"/>
    <p:sldId id="263" r:id="rId6"/>
    <p:sldId id="314" r:id="rId7"/>
    <p:sldId id="412" r:id="rId8"/>
    <p:sldId id="259" r:id="rId9"/>
    <p:sldId id="308" r:id="rId10"/>
    <p:sldId id="268" r:id="rId11"/>
    <p:sldId id="279" r:id="rId12"/>
    <p:sldId id="273" r:id="rId13"/>
    <p:sldId id="281" r:id="rId14"/>
    <p:sldId id="284" r:id="rId15"/>
    <p:sldId id="294" r:id="rId16"/>
    <p:sldId id="298" r:id="rId17"/>
    <p:sldId id="309" r:id="rId18"/>
    <p:sldId id="300" r:id="rId19"/>
    <p:sldId id="296" r:id="rId20"/>
    <p:sldId id="349" r:id="rId21"/>
    <p:sldId id="351" r:id="rId22"/>
    <p:sldId id="350" r:id="rId23"/>
    <p:sldId id="352" r:id="rId24"/>
    <p:sldId id="299" r:id="rId25"/>
    <p:sldId id="293" r:id="rId26"/>
    <p:sldId id="396" r:id="rId27"/>
    <p:sldId id="265" r:id="rId28"/>
    <p:sldId id="270" r:id="rId29"/>
    <p:sldId id="315" r:id="rId30"/>
    <p:sldId id="275" r:id="rId31"/>
    <p:sldId id="317" r:id="rId32"/>
    <p:sldId id="363" r:id="rId33"/>
    <p:sldId id="316" r:id="rId34"/>
    <p:sldId id="397" r:id="rId35"/>
    <p:sldId id="313" r:id="rId36"/>
    <p:sldId id="287" r:id="rId37"/>
    <p:sldId id="376" r:id="rId38"/>
    <p:sldId id="377" r:id="rId39"/>
    <p:sldId id="290" r:id="rId40"/>
    <p:sldId id="355" r:id="rId41"/>
    <p:sldId id="348" r:id="rId42"/>
    <p:sldId id="289" r:id="rId43"/>
    <p:sldId id="353" r:id="rId44"/>
    <p:sldId id="356" r:id="rId45"/>
    <p:sldId id="357" r:id="rId46"/>
    <p:sldId id="360" r:id="rId47"/>
    <p:sldId id="418" r:id="rId48"/>
    <p:sldId id="364" r:id="rId49"/>
    <p:sldId id="367" r:id="rId50"/>
    <p:sldId id="368" r:id="rId51"/>
    <p:sldId id="370" r:id="rId52"/>
    <p:sldId id="371" r:id="rId53"/>
    <p:sldId id="398" r:id="rId54"/>
    <p:sldId id="374" r:id="rId55"/>
    <p:sldId id="375" r:id="rId56"/>
    <p:sldId id="267" r:id="rId57"/>
    <p:sldId id="379" r:id="rId58"/>
    <p:sldId id="378" r:id="rId59"/>
    <p:sldId id="383" r:id="rId60"/>
    <p:sldId id="380" r:id="rId61"/>
    <p:sldId id="385" r:id="rId62"/>
    <p:sldId id="386" r:id="rId63"/>
    <p:sldId id="387" r:id="rId64"/>
    <p:sldId id="381" r:id="rId65"/>
    <p:sldId id="388" r:id="rId66"/>
    <p:sldId id="384" r:id="rId67"/>
    <p:sldId id="382" r:id="rId68"/>
    <p:sldId id="389" r:id="rId69"/>
    <p:sldId id="390" r:id="rId70"/>
    <p:sldId id="312" r:id="rId71"/>
    <p:sldId id="394" r:id="rId72"/>
    <p:sldId id="395" r:id="rId73"/>
    <p:sldId id="399" r:id="rId74"/>
    <p:sldId id="409" r:id="rId75"/>
    <p:sldId id="342" r:id="rId76"/>
    <p:sldId id="324" r:id="rId77"/>
    <p:sldId id="413" r:id="rId78"/>
    <p:sldId id="325" r:id="rId79"/>
    <p:sldId id="331" r:id="rId80"/>
    <p:sldId id="405" r:id="rId81"/>
    <p:sldId id="414" r:id="rId82"/>
    <p:sldId id="326" r:id="rId83"/>
    <p:sldId id="336" r:id="rId84"/>
    <p:sldId id="406" r:id="rId85"/>
    <p:sldId id="415" r:id="rId86"/>
    <p:sldId id="327" r:id="rId87"/>
    <p:sldId id="337" r:id="rId88"/>
    <p:sldId id="407" r:id="rId89"/>
    <p:sldId id="416" r:id="rId90"/>
    <p:sldId id="328" r:id="rId91"/>
    <p:sldId id="333" r:id="rId92"/>
    <p:sldId id="408" r:id="rId93"/>
    <p:sldId id="417" r:id="rId94"/>
    <p:sldId id="330" r:id="rId95"/>
    <p:sldId id="338" r:id="rId96"/>
    <p:sldId id="343" r:id="rId97"/>
    <p:sldId id="411" r:id="rId98"/>
    <p:sldId id="404" r:id="rId99"/>
    <p:sldId id="393" r:id="rId100"/>
    <p:sldId id="401" r:id="rId101"/>
    <p:sldId id="402" r:id="rId102"/>
    <p:sldId id="303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rawich Pongraweewongsa" initials="SP" lastIdx="2" clrIdx="0">
    <p:extLst>
      <p:ext uri="{19B8F6BF-5375-455C-9EA6-DF929625EA0E}">
        <p15:presenceInfo xmlns:p15="http://schemas.microsoft.com/office/powerpoint/2012/main" userId="S::6430415321@student.chula.ac.th::ae09bf47-08c8-4f69-aa05-c60aa5e40c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138EFF"/>
    <a:srgbClr val="2232A4"/>
    <a:srgbClr val="8000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AB93BA-9B47-415D-A3D6-E05A82001DD0}" v="48" dt="2025-05-12T13:32:54.356"/>
    <p1510:client id="{C3D6881B-7775-409A-8F1C-1EB34D4C142C}" v="32" dt="2025-05-12T13:31:42.711"/>
    <p1510:client id="{FB556456-7A9D-A9AF-96E1-D6A39DF5F8A8}" v="2" dt="2025-05-12T13:07:19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5:11:36.3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5:11:38.2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5:11:39.1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5:11:36.3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5:11:38.2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15:11:39.1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88061-B703-4F96-99FE-98D22F5BEC95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CCD39-8567-44FA-BA45-29C5A9DE2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7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6C152-8982-BCA5-EFF1-5499D2DCE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ADBFA-DB95-18F4-FF82-1F44313BA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1E8CC7-C6EC-795D-7387-5F9A719A6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C68F8-1C8C-827C-6866-0873746FF5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CCD39-8567-44FA-BA45-29C5A9DE29F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7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CCD39-8567-44FA-BA45-29C5A9DE29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4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CCD39-8567-44FA-BA45-29C5A9DE29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85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CCD39-8567-44FA-BA45-29C5A9DE29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CCD39-8567-44FA-BA45-29C5A9DE29F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89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CCD39-8567-44FA-BA45-29C5A9DE29F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30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CCD39-8567-44FA-BA45-29C5A9DE29F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52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CCD39-8567-44FA-BA45-29C5A9DE29F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21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CCD39-8567-44FA-BA45-29C5A9DE29F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3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448817"/>
            <a:ext cx="12192000" cy="4237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1987" y="2246808"/>
            <a:ext cx="7455613" cy="14700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th-TH"/>
              <a:t>Click to edit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1987" y="3719940"/>
            <a:ext cx="7455613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69365"/>
            <a:ext cx="2844800" cy="365125"/>
          </a:xfrm>
        </p:spPr>
        <p:txBody>
          <a:bodyPr/>
          <a:lstStyle/>
          <a:p>
            <a:fld id="{E82F5A1F-A37E-4E76-8793-69992FFBF600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69365"/>
            <a:ext cx="28448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6442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12192000" cy="42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599" y="93287"/>
            <a:ext cx="3379052" cy="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125" y="565754"/>
            <a:ext cx="1306951" cy="686149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1079" y="0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www.eng.chula.ac.th</a:t>
            </a:r>
          </a:p>
        </p:txBody>
      </p:sp>
    </p:spTree>
    <p:extLst>
      <p:ext uri="{BB962C8B-B14F-4D97-AF65-F5344CB8AC3E}">
        <p14:creationId xmlns:p14="http://schemas.microsoft.com/office/powerpoint/2010/main" val="159404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4A7A-9FA6-4BC2-BF57-1244DDCE7348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7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2119-911A-4AD1-A378-F67646647FE9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9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6B25-D9CE-4C6E-B627-EEB03F0797C1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47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9307-C42A-B63C-6FBA-E893B201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D3D93-B0FC-5ACB-1102-DC699FAF5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79607-96CE-4B03-81DD-959594E51684}" type="datetime1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FDB8-7449-EB00-67D5-9E5E51B20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F1134-3643-4AAA-78CE-F915C934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7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4804"/>
            <a:ext cx="9513869" cy="862834"/>
          </a:xfr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59091"/>
            <a:ext cx="2844800" cy="365125"/>
          </a:xfrm>
        </p:spPr>
        <p:txBody>
          <a:bodyPr/>
          <a:lstStyle/>
          <a:p>
            <a:fld id="{C3761E8E-238C-40F0-B1EF-5A0856AAFE5D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273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4804"/>
            <a:ext cx="9513869" cy="862834"/>
          </a:xfr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0109" y="1600201"/>
            <a:ext cx="7592291" cy="452596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59091"/>
            <a:ext cx="2844800" cy="365125"/>
          </a:xfrm>
        </p:spPr>
        <p:txBody>
          <a:bodyPr/>
          <a:lstStyle/>
          <a:p>
            <a:fld id="{3A42A987-F801-4F80-AF16-A93AE043F363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273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4804"/>
            <a:ext cx="9513869" cy="862834"/>
          </a:xfr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69804"/>
            </a:srgb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59091"/>
            <a:ext cx="2844800" cy="365125"/>
          </a:xfrm>
        </p:spPr>
        <p:txBody>
          <a:bodyPr/>
          <a:lstStyle/>
          <a:p>
            <a:fld id="{C3FEB5D4-BCC9-4A0B-A7A3-02FEE0C18611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273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3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34641-4C99-4F28-B6AD-2DC7D7CCB96F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5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D8A75-4502-46F0-9D2E-2471BD33D589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8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5FCD-AA08-4B47-BFD8-B66F979CE1ED}" type="datetime1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9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884-2A1F-40B4-A4A9-8ED08DB92672}" type="datetime1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2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7A019-F9A4-481F-9905-CD93A9484965}" type="datetime1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7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448817"/>
            <a:ext cx="12192000" cy="4237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42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599" y="93287"/>
            <a:ext cx="3379052" cy="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65753"/>
            <a:ext cx="9820101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err="1"/>
              <a:t>Click</a:t>
            </a:r>
            <a:r>
              <a:rPr lang="th-TH"/>
              <a:t> </a:t>
            </a:r>
            <a:r>
              <a:rPr lang="th-TH" err="1"/>
              <a:t>to</a:t>
            </a:r>
            <a:r>
              <a:rPr lang="th-TH"/>
              <a:t> </a:t>
            </a:r>
            <a:r>
              <a:rPr lang="th-TH" err="1"/>
              <a:t>edit</a:t>
            </a:r>
            <a:r>
              <a:rPr lang="th-TH"/>
              <a:t> </a:t>
            </a:r>
            <a:r>
              <a:rPr lang="th-TH" err="1"/>
              <a:t>Master</a:t>
            </a:r>
            <a:r>
              <a:rPr lang="th-TH"/>
              <a:t> </a:t>
            </a:r>
            <a:r>
              <a:rPr lang="th-TH" err="1"/>
              <a:t>text</a:t>
            </a:r>
            <a:r>
              <a:rPr lang="th-TH"/>
              <a:t> </a:t>
            </a:r>
            <a:r>
              <a:rPr lang="th-TH" err="1"/>
              <a:t>styles</a:t>
            </a:r>
            <a:endParaRPr lang="th-TH"/>
          </a:p>
          <a:p>
            <a:pPr lvl="1"/>
            <a:r>
              <a:rPr lang="th-TH" err="1"/>
              <a:t>Second</a:t>
            </a:r>
            <a:r>
              <a:rPr lang="th-TH"/>
              <a:t> </a:t>
            </a:r>
            <a:r>
              <a:rPr lang="th-TH" err="1"/>
              <a:t>level</a:t>
            </a:r>
            <a:endParaRPr lang="th-TH"/>
          </a:p>
          <a:p>
            <a:pPr lvl="2"/>
            <a:r>
              <a:rPr lang="th-TH"/>
              <a:t>Third </a:t>
            </a:r>
            <a:r>
              <a:rPr lang="th-TH" err="1"/>
              <a:t>level</a:t>
            </a:r>
            <a:endParaRPr lang="th-TH"/>
          </a:p>
          <a:p>
            <a:pPr lvl="3"/>
            <a:r>
              <a:rPr lang="th-TH" err="1"/>
              <a:t>Fourth</a:t>
            </a:r>
            <a:r>
              <a:rPr lang="th-TH"/>
              <a:t> </a:t>
            </a:r>
            <a:r>
              <a:rPr lang="th-TH" err="1"/>
              <a:t>level</a:t>
            </a:r>
            <a:endParaRPr lang="th-TH"/>
          </a:p>
          <a:p>
            <a:pPr lvl="4"/>
            <a:r>
              <a:rPr lang="th-TH"/>
              <a:t>Fifth </a:t>
            </a:r>
            <a:r>
              <a:rPr lang="th-TH" err="1"/>
              <a:t>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8104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79607-96CE-4B03-81DD-959594E51684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8104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8104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079" y="0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www.eng.chula.ac.th</a:t>
            </a:r>
          </a:p>
        </p:txBody>
      </p:sp>
    </p:spTree>
    <p:extLst>
      <p:ext uri="{BB962C8B-B14F-4D97-AF65-F5344CB8AC3E}">
        <p14:creationId xmlns:p14="http://schemas.microsoft.com/office/powerpoint/2010/main" val="331294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target.com/searchdatacenter/definition/Single-point-of-failure-SPO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ainernet.github.i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loudflare.com/learning/access-management/what-is-ssh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bm.com/docs/en/aix/7.1?topic=systems-mounting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inuxiac.com/curl-command-in-linux-with-exaples/" TargetMode="External"/><Relationship Id="rId4" Type="http://schemas.openxmlformats.org/officeDocument/2006/relationships/hyperlink" Target="https://www.kali.org/tools/hping3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tecology.co.za/network-emulation/#page-content" TargetMode="Externa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23.png"/><Relationship Id="rId5" Type="http://schemas.openxmlformats.org/officeDocument/2006/relationships/image" Target="../media/image87.svg"/><Relationship Id="rId10" Type="http://schemas.openxmlformats.org/officeDocument/2006/relationships/image" Target="../media/image45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23.png"/><Relationship Id="rId5" Type="http://schemas.openxmlformats.org/officeDocument/2006/relationships/image" Target="../media/image87.svg"/><Relationship Id="rId10" Type="http://schemas.openxmlformats.org/officeDocument/2006/relationships/image" Target="../media/image45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23.png"/><Relationship Id="rId5" Type="http://schemas.openxmlformats.org/officeDocument/2006/relationships/image" Target="../media/image87.svg"/><Relationship Id="rId10" Type="http://schemas.openxmlformats.org/officeDocument/2006/relationships/image" Target="../media/image45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23.png"/><Relationship Id="rId5" Type="http://schemas.openxmlformats.org/officeDocument/2006/relationships/image" Target="../media/image87.svg"/><Relationship Id="rId10" Type="http://schemas.openxmlformats.org/officeDocument/2006/relationships/image" Target="../media/image45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ininet-wifi.github.io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23.png"/><Relationship Id="rId5" Type="http://schemas.openxmlformats.org/officeDocument/2006/relationships/image" Target="../media/image87.svg"/><Relationship Id="rId10" Type="http://schemas.openxmlformats.org/officeDocument/2006/relationships/image" Target="../media/image45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.xml"/><Relationship Id="rId5" Type="http://schemas.openxmlformats.org/officeDocument/2006/relationships/customXml" Target="../ink/ink5.xml"/><Relationship Id="rId4" Type="http://schemas.openxmlformats.org/officeDocument/2006/relationships/image" Target="../media/image10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3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4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109.svg"/><Relationship Id="rId5" Type="http://schemas.openxmlformats.org/officeDocument/2006/relationships/image" Target="../media/image87.svg"/><Relationship Id="rId15" Type="http://schemas.openxmlformats.org/officeDocument/2006/relationships/image" Target="../media/image95.svg"/><Relationship Id="rId10" Type="http://schemas.openxmlformats.org/officeDocument/2006/relationships/image" Target="../media/image108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23.png"/><Relationship Id="rId18" Type="http://schemas.openxmlformats.org/officeDocument/2006/relationships/image" Target="../media/image95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109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11" Type="http://schemas.openxmlformats.org/officeDocument/2006/relationships/image" Target="../media/image108.png"/><Relationship Id="rId5" Type="http://schemas.openxmlformats.org/officeDocument/2006/relationships/image" Target="../media/image86.png"/><Relationship Id="rId15" Type="http://schemas.openxmlformats.org/officeDocument/2006/relationships/image" Target="../media/image110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Relationship Id="rId14" Type="http://schemas.openxmlformats.org/officeDocument/2006/relationships/image" Target="../media/image4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23.png"/><Relationship Id="rId18" Type="http://schemas.openxmlformats.org/officeDocument/2006/relationships/image" Target="../media/image95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113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11" Type="http://schemas.openxmlformats.org/officeDocument/2006/relationships/image" Target="../media/image112.png"/><Relationship Id="rId5" Type="http://schemas.openxmlformats.org/officeDocument/2006/relationships/image" Target="../media/image86.png"/><Relationship Id="rId15" Type="http://schemas.openxmlformats.org/officeDocument/2006/relationships/image" Target="../media/image110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Relationship Id="rId14" Type="http://schemas.openxmlformats.org/officeDocument/2006/relationships/image" Target="../media/image4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3329" y="661030"/>
            <a:ext cx="10019071" cy="2767970"/>
          </a:xfrm>
        </p:spPr>
        <p:txBody>
          <a:bodyPr>
            <a:normAutofit/>
          </a:bodyPr>
          <a:lstStyle/>
          <a:p>
            <a:pPr algn="ctr"/>
            <a:r>
              <a:rPr lang="th-TH" sz="36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การพัฒนาระบบทดสอบความปลอดภัยของโครงข่ายสำหรับการตรวจจับข้อมูล</a:t>
            </a:r>
            <a:br>
              <a:rPr lang="en-US" sz="36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</a:br>
            <a:r>
              <a:rPr lang="th-TH" sz="36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แทรฟฟิกที่ผิดปกติในการวิเคราะห์การโจมตีทางไซเบอร์ </a:t>
            </a:r>
            <a:br>
              <a:rPr lang="en-US" sz="36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</a:br>
            <a:r>
              <a:rPr lang="th-TH" sz="36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โดยการใช้การเรียนรู้ของเครื่อง</a:t>
            </a:r>
            <a:endParaRPr lang="en-US" sz="3600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AB079-0762-CFCC-6FE1-68C1942D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AF81D-E211-D379-563F-248DA3CA3B06}"/>
              </a:ext>
            </a:extLst>
          </p:cNvPr>
          <p:cNvSpPr txBox="1"/>
          <p:nvPr/>
        </p:nvSpPr>
        <p:spPr>
          <a:xfrm>
            <a:off x="140968" y="6469365"/>
            <a:ext cx="119100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Department of Electrical Engineering, Chulalongkorn University, Thailand</a:t>
            </a:r>
            <a:endParaRPr lang="en-US" sz="9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03E801-67FA-FF3F-2BBB-559517D97296}"/>
              </a:ext>
            </a:extLst>
          </p:cNvPr>
          <p:cNvSpPr txBox="1">
            <a:spLocks/>
          </p:cNvSpPr>
          <p:nvPr/>
        </p:nvSpPr>
        <p:spPr>
          <a:xfrm>
            <a:off x="4047629" y="3292812"/>
            <a:ext cx="8144371" cy="2767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None/>
            </a:pP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 </a:t>
            </a:r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จัดทำโดย</a:t>
            </a:r>
            <a:endParaRPr lang="en-US" sz="3200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  <a:p>
            <a:pPr algn="ctr"/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นายวิชยุตม์ ตั้งวงศ์กิจศิริ เลขประจําตัว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6430364021</a:t>
            </a:r>
            <a:endParaRPr lang="th-TH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  <a:p>
            <a:pPr algn="ctr"/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นายศ</a:t>
            </a:r>
            <a:r>
              <a:rPr lang="th-TH" sz="32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ุดิ</a:t>
            </a:r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ชัย สุขตัน เลขประจําตัว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6430379421</a:t>
            </a:r>
            <a:b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</a:br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นายสิรวิ</a:t>
            </a:r>
            <a:r>
              <a:rPr lang="th-TH" sz="32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ชญ์</a:t>
            </a:r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 พง</a:t>
            </a:r>
            <a:r>
              <a:rPr lang="th-TH" sz="32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ษ์</a:t>
            </a:r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ระวีวงศา เลขประจําตัว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 6430415321</a:t>
            </a:r>
            <a:b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</a:br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นางสาวนิศาชล </a:t>
            </a:r>
            <a:r>
              <a:rPr lang="th-TH" sz="32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ศิลป</a:t>
            </a:r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วงษา เลขประจําตัว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 6432091021</a:t>
            </a:r>
          </a:p>
          <a:p>
            <a:pPr algn="ctr"/>
            <a:r>
              <a:rPr lang="th-TH" sz="3200" b="1"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อาจารย์ที่ปรึกษา </a:t>
            </a:r>
          </a:p>
          <a:p>
            <a:pPr algn="ctr"/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รศ.ดร. เชาวน์ดิศ อัศวกุล </a:t>
            </a:r>
            <a:endParaRPr lang="en-US" sz="3200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258F-DA29-4B40-2AE8-68CF388E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98" y="570902"/>
            <a:ext cx="9513869" cy="862834"/>
          </a:xfrm>
        </p:spPr>
        <p:txBody>
          <a:bodyPr>
            <a:normAutofit/>
          </a:bodyPr>
          <a:lstStyle/>
          <a:p>
            <a:r>
              <a:rPr lang="th-TH" sz="44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44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44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4400" b="1">
                <a:ea typeface="+mj-lt"/>
                <a:cs typeface="+mj-lt"/>
              </a:rPr>
              <a:t>: </a:t>
            </a:r>
            <a:r>
              <a:rPr lang="th-TH" b="1">
                <a:ea typeface="+mj-lt"/>
                <a:cs typeface="+mj-lt"/>
              </a:rPr>
              <a:t>แผนภาพจำลองโครงข่าย</a:t>
            </a:r>
            <a:endParaRPr lang="en-US"/>
          </a:p>
        </p:txBody>
      </p:sp>
      <p:pic>
        <p:nvPicPr>
          <p:cNvPr id="5" name="demo_22 [Running] - Oracle VirtualBox 2567-12-04 16-49-12">
            <a:hlinkClick r:id="" action="ppaction://media"/>
            <a:extLst>
              <a:ext uri="{FF2B5EF4-FFF2-40B4-BE49-F238E27FC236}">
                <a16:creationId xmlns:a16="http://schemas.microsoft.com/office/drawing/2014/main" id="{5F84B78E-07AE-C6B7-8EE7-340ECA80BA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6088" y="1600200"/>
            <a:ext cx="8759825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90EF8-2C2C-54E9-2AAB-354276BF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258F-DA29-4B40-2AE8-68CF388E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35857"/>
            <a:ext cx="11061959" cy="862834"/>
          </a:xfrm>
        </p:spPr>
        <p:txBody>
          <a:bodyPr>
            <a:normAutofit fontScale="90000"/>
          </a:bodyPr>
          <a:lstStyle/>
          <a:p>
            <a:r>
              <a:rPr lang="th-TH" sz="44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44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44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4400" b="1">
                <a:ea typeface="+mj-lt"/>
                <a:cs typeface="+mj-lt"/>
              </a:rPr>
              <a:t>:</a:t>
            </a:r>
            <a:r>
              <a:rPr lang="th-TH" sz="4400" b="1">
                <a:ea typeface="+mj-lt"/>
                <a:cs typeface="+mj-lt"/>
              </a:rPr>
              <a:t> </a:t>
            </a:r>
            <a:r>
              <a:rPr lang="th-TH" b="1">
                <a:ea typeface="+mj-lt"/>
                <a:cs typeface="+mj-lt"/>
              </a:rPr>
              <a:t>ปัญหาเรื่องการใช้หน่วยความจำร่วมกันและการใช้แอปพลิเคชันที่แต่ละสถานี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90EF8-2C2C-54E9-2AAB-354276BF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4AA84-6288-20CD-F7E4-9D51238F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15690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b="1"/>
              <a:t>ใช้หน่วยความจำร่วมกัน</a:t>
            </a:r>
            <a:endParaRPr lang="en-US" b="1"/>
          </a:p>
          <a:p>
            <a:pPr marL="0" indent="0">
              <a:buNone/>
            </a:pPr>
            <a:r>
              <a:rPr lang="th-TH" b="1">
                <a:solidFill>
                  <a:srgbClr val="0070C0"/>
                </a:solidFill>
              </a:rPr>
              <a:t>ปัญหา: สถานีใช้หน่วยความจำร่วมกัน ทำให้เกิดปัญหา </a:t>
            </a:r>
            <a:r>
              <a:rPr lang="en-US" b="1">
                <a:solidFill>
                  <a:srgbClr val="0070C0"/>
                </a:solidFill>
              </a:rPr>
              <a:t>Single Point of Failure</a:t>
            </a:r>
            <a:r>
              <a:rPr lang="th-TH" b="1">
                <a:solidFill>
                  <a:srgbClr val="0070C0"/>
                </a:solidFill>
              </a:rPr>
              <a:t> หากสถานีหนึ่งล่ม สถานีอื่นรวมถึงโครงข่ายจำลองจะได้รับผลกระทบด้วย</a:t>
            </a:r>
          </a:p>
          <a:p>
            <a:pPr marL="0" indent="0">
              <a:buNone/>
            </a:pPr>
            <a:r>
              <a:rPr lang="th-TH" b="1"/>
              <a:t>แอปพลิเคชันทำงานพร้อมกันบนหลายสถานี</a:t>
            </a:r>
          </a:p>
          <a:p>
            <a:pPr marL="0" indent="0">
              <a:buNone/>
            </a:pPr>
            <a:r>
              <a:rPr lang="th-TH" b="1">
                <a:solidFill>
                  <a:srgbClr val="0070C0"/>
                </a:solidFill>
              </a:rPr>
              <a:t>ปัญหา: เมื่อรันแอปพลิเคชัน </a:t>
            </a:r>
            <a:r>
              <a:rPr lang="en-US" b="1">
                <a:solidFill>
                  <a:srgbClr val="0070C0"/>
                </a:solidFill>
              </a:rPr>
              <a:t>NGINX </a:t>
            </a:r>
            <a:r>
              <a:rPr lang="th-TH" b="1">
                <a:solidFill>
                  <a:srgbClr val="0070C0"/>
                </a:solidFill>
              </a:rPr>
              <a:t> ที่ทำงานบนสถานีหนึ่ง แอปพลิเคชันจะเริ่มทำงานโดยอัตโนมัติบนทุกสถานี เนื่องจากการตั้งค่าร่วมกัน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A6F3E-2F45-8251-CB8A-575EA4040909}"/>
              </a:ext>
            </a:extLst>
          </p:cNvPr>
          <p:cNvSpPr txBox="1"/>
          <p:nvPr/>
        </p:nvSpPr>
        <p:spPr>
          <a:xfrm>
            <a:off x="609600" y="6503153"/>
            <a:ext cx="114223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cs typeface="+mj-cs"/>
              </a:rPr>
              <a:t>Source:</a:t>
            </a:r>
            <a:r>
              <a:rPr lang="en-US" sz="1200">
                <a:cs typeface="+mj-cs"/>
              </a:rPr>
              <a:t> S. J. B. Paul Kirvan, “Single point of failure (SPOF),” </a:t>
            </a:r>
            <a:r>
              <a:rPr lang="en-US" sz="1200" i="1">
                <a:cs typeface="+mj-cs"/>
              </a:rPr>
              <a:t>TechTarget</a:t>
            </a:r>
            <a:r>
              <a:rPr lang="en-US" sz="1200">
                <a:cs typeface="+mj-cs"/>
              </a:rPr>
              <a:t>, 2024. [</a:t>
            </a:r>
            <a:r>
              <a:rPr lang="th-TH" sz="1200">
                <a:cs typeface="+mj-cs"/>
              </a:rPr>
              <a:t>ออนไลน์]. เข้าถึงได้จาก: </a:t>
            </a:r>
            <a:r>
              <a:rPr lang="en-US" sz="1200">
                <a:cs typeface="+mj-cs"/>
                <a:hlinkClick r:id="rId2"/>
              </a:rPr>
              <a:t>https://www.techtarget.com/searchdatacenter/definition/Single-point-of-failure-SPOF</a:t>
            </a:r>
            <a:r>
              <a:rPr lang="en-US" sz="1200">
                <a:cs typeface="+mj-cs"/>
              </a:rPr>
              <a:t> [</a:t>
            </a:r>
            <a:r>
              <a:rPr lang="th-TH" sz="1200">
                <a:cs typeface="+mj-cs"/>
              </a:rPr>
              <a:t>เข้าถึงเมื่อ: 19 พฤศจิกายน 2024].</a:t>
            </a:r>
            <a:endParaRPr lang="en-US" sz="120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35790-5432-66AB-AB80-A10540C2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AF9B-61AA-BE17-FED1-D6309378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952042"/>
            <a:ext cx="11467311" cy="862834"/>
          </a:xfrm>
        </p:spPr>
        <p:txBody>
          <a:bodyPr>
            <a:normAutofit/>
          </a:bodyPr>
          <a:lstStyle/>
          <a:p>
            <a:r>
              <a:rPr lang="th-TH" sz="40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40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40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4000" b="1">
                <a:ea typeface="+mj-lt"/>
                <a:cs typeface="+mj-lt"/>
              </a:rPr>
              <a:t>: </a:t>
            </a:r>
            <a:r>
              <a:rPr lang="th-TH" sz="4000" b="1">
                <a:ea typeface="+mj-lt"/>
                <a:cs typeface="+mj-lt"/>
              </a:rPr>
              <a:t>การแก้ปัญหา</a:t>
            </a:r>
            <a:endParaRPr lang="en-US" sz="40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A99CC-AE13-060D-81E7-AAFCE8DB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BC3180-F18E-FE9C-A8FF-A4B5295A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992" y="2257982"/>
            <a:ext cx="9530081" cy="1585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b="1"/>
              <a:t>นำ </a:t>
            </a:r>
            <a:r>
              <a:rPr lang="en-US" sz="3600" b="1" err="1"/>
              <a:t>Containernet</a:t>
            </a:r>
            <a:r>
              <a:rPr lang="en-US" sz="3600" b="1"/>
              <a:t> </a:t>
            </a:r>
            <a:r>
              <a:rPr lang="th-TH" sz="3600" b="1"/>
              <a:t>มาใช้</a:t>
            </a:r>
            <a:endParaRPr lang="en-US" sz="3600" b="1"/>
          </a:p>
          <a:p>
            <a:pPr>
              <a:buFont typeface="Arial" panose="020B0604020202020204" pitchFamily="34" charset="0"/>
              <a:buChar char="•"/>
            </a:pPr>
            <a:r>
              <a:rPr lang="th-TH" sz="3600" b="1">
                <a:solidFill>
                  <a:srgbClr val="0070C0"/>
                </a:solidFill>
              </a:rPr>
              <a:t>ความสามารถ</a:t>
            </a:r>
            <a:r>
              <a:rPr lang="en-US" sz="3600" b="1">
                <a:solidFill>
                  <a:srgbClr val="0070C0"/>
                </a:solidFill>
              </a:rPr>
              <a:t>: </a:t>
            </a:r>
            <a:r>
              <a:rPr lang="th-TH" sz="3600" b="1">
                <a:solidFill>
                  <a:srgbClr val="0070C0"/>
                </a:solidFill>
              </a:rPr>
              <a:t>ใช้สถานีแบบ </a:t>
            </a:r>
            <a:r>
              <a:rPr lang="en-US" sz="3600" b="1">
                <a:solidFill>
                  <a:srgbClr val="0070C0"/>
                </a:solidFill>
              </a:rPr>
              <a:t>Docker Container </a:t>
            </a:r>
            <a:r>
              <a:rPr lang="th-TH" sz="3600" b="1">
                <a:solidFill>
                  <a:srgbClr val="0070C0"/>
                </a:solidFill>
              </a:rPr>
              <a:t>แทนสถานีแบบดั้งเดิม</a:t>
            </a:r>
            <a:endParaRPr lang="en-US" sz="3600" b="1">
              <a:solidFill>
                <a:srgbClr val="0070C0"/>
              </a:solidFill>
            </a:endParaRPr>
          </a:p>
        </p:txBody>
      </p:sp>
      <p:pic>
        <p:nvPicPr>
          <p:cNvPr id="1026" name="Picture 2" descr="Containernet · GitHub">
            <a:extLst>
              <a:ext uri="{FF2B5EF4-FFF2-40B4-BE49-F238E27FC236}">
                <a16:creationId xmlns:a16="http://schemas.microsoft.com/office/drawing/2014/main" id="{CE0FFA87-6D10-5F62-1A21-775F05F7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221" y="4084582"/>
            <a:ext cx="2133379" cy="21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36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D0174-A14C-4304-265D-D33DA379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8F28-A589-672E-D0F1-C0F5AA96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66594"/>
            <a:ext cx="11467311" cy="862834"/>
          </a:xfrm>
        </p:spPr>
        <p:txBody>
          <a:bodyPr>
            <a:normAutofit/>
          </a:bodyPr>
          <a:lstStyle/>
          <a:p>
            <a:r>
              <a:rPr lang="th-TH" sz="40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40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40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4000" b="1">
                <a:ea typeface="+mj-lt"/>
                <a:cs typeface="+mj-lt"/>
              </a:rPr>
              <a:t>: </a:t>
            </a:r>
            <a:r>
              <a:rPr lang="th-TH" sz="4000" b="1">
                <a:ea typeface="+mj-lt"/>
                <a:cs typeface="+mj-lt"/>
              </a:rPr>
              <a:t>ทำไมจึงเลือกใช้ </a:t>
            </a:r>
            <a:r>
              <a:rPr lang="en-US" sz="4000" b="1" err="1">
                <a:ea typeface="+mj-lt"/>
                <a:cs typeface="+mj-lt"/>
              </a:rPr>
              <a:t>Containernet</a:t>
            </a:r>
            <a:r>
              <a:rPr lang="en-US" sz="4000" b="1">
                <a:ea typeface="+mj-lt"/>
                <a:cs typeface="+mj-lt"/>
              </a:rPr>
              <a:t> </a:t>
            </a:r>
            <a:endParaRPr lang="en-US" sz="40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02979-81A3-1EFA-EEE4-CC9806AE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8FC286-AB01-B6CC-BAFC-B48B98B0B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65443"/>
            <a:ext cx="109728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h-TH" b="1"/>
              <a:t>แยกหน่วยความจำของแต่ละสถานี</a:t>
            </a:r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th-TH" b="1">
                <a:solidFill>
                  <a:srgbClr val="0070C0"/>
                </a:solidFill>
              </a:rPr>
              <a:t>ถ้าสถานีหนึ่งล่ม ก็ไม่ส่งผลต่อสถานีอื่น</a:t>
            </a:r>
            <a:r>
              <a:rPr lang="en-US" b="1">
                <a:solidFill>
                  <a:srgbClr val="0070C0"/>
                </a:solidFill>
              </a:rPr>
              <a:t> </a:t>
            </a:r>
            <a:r>
              <a:rPr lang="th-TH" b="1">
                <a:solidFill>
                  <a:srgbClr val="0070C0"/>
                </a:solidFill>
              </a:rPr>
              <a:t>ๆ</a:t>
            </a:r>
            <a:endParaRPr lang="en-US"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h-TH" b="1"/>
              <a:t>รองรับการรันแอปพลิเคชันแยกกันแต่ละสถานี</a:t>
            </a:r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th-TH" b="1">
                <a:solidFill>
                  <a:srgbClr val="0070C0"/>
                </a:solidFill>
              </a:rPr>
              <a:t>ช่วยแก้ปัญหาเรื่องแอปพลิเคชันรันทุกสถานี</a:t>
            </a:r>
            <a:endParaRPr lang="en-US" b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h-TH" b="1"/>
              <a:t>ความสามารถในการขยายโครงข่ายและปรับแต่งสถานีอย่างยืดหยุ่น</a:t>
            </a:r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rgbClr val="0070C0"/>
                </a:solidFill>
              </a:rPr>
              <a:t>Containernet</a:t>
            </a:r>
            <a:r>
              <a:rPr lang="en-US" b="1">
                <a:solidFill>
                  <a:srgbClr val="0070C0"/>
                </a:solidFill>
              </a:rPr>
              <a:t> </a:t>
            </a:r>
            <a:r>
              <a:rPr lang="th-TH" b="1">
                <a:solidFill>
                  <a:srgbClr val="0070C0"/>
                </a:solidFill>
              </a:rPr>
              <a:t>ใช้ความสามารถของ </a:t>
            </a:r>
            <a:r>
              <a:rPr lang="en-US" b="1">
                <a:solidFill>
                  <a:srgbClr val="0070C0"/>
                </a:solidFill>
              </a:rPr>
              <a:t>Docker Container </a:t>
            </a:r>
            <a:r>
              <a:rPr lang="th-TH" b="1">
                <a:solidFill>
                  <a:srgbClr val="0070C0"/>
                </a:solidFill>
              </a:rPr>
              <a:t>ในการช่วยพัฒนาแอปพลิเคชันและปรับแต่งทรัพยากรได้อย่างมีประสิทธิภาพ</a:t>
            </a:r>
            <a:endParaRPr lang="en-US" b="1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4858F-BE5A-DD2E-625B-4142F044776E}"/>
              </a:ext>
            </a:extLst>
          </p:cNvPr>
          <p:cNvSpPr txBox="1"/>
          <p:nvPr/>
        </p:nvSpPr>
        <p:spPr>
          <a:xfrm>
            <a:off x="609599" y="6503153"/>
            <a:ext cx="9723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/>
              <a:t>Source:</a:t>
            </a:r>
            <a:r>
              <a:rPr lang="en-US" sz="1200"/>
              <a:t> M. </a:t>
            </a:r>
            <a:r>
              <a:rPr lang="en-US" sz="1200" err="1"/>
              <a:t>Peuster</a:t>
            </a:r>
            <a:r>
              <a:rPr lang="en-US" sz="1200"/>
              <a:t>, “Use Docker containers as hosts in Mininet emulations,” </a:t>
            </a:r>
            <a:r>
              <a:rPr lang="en-US" sz="1200" i="1" err="1"/>
              <a:t>Containernet</a:t>
            </a:r>
            <a:r>
              <a:rPr lang="en-US" sz="1200"/>
              <a:t>, 2024. [</a:t>
            </a:r>
            <a:r>
              <a:rPr lang="th-TH" sz="1200"/>
              <a:t>ออนไลน์]. เข้าถึงได้จาก: </a:t>
            </a:r>
            <a:r>
              <a:rPr lang="en-US" sz="1200">
                <a:hlinkClick r:id="rId2"/>
              </a:rPr>
              <a:t>https://containernet.github.io/</a:t>
            </a:r>
            <a:r>
              <a:rPr lang="en-US" sz="1200"/>
              <a:t> [</a:t>
            </a:r>
            <a:r>
              <a:rPr lang="th-TH" sz="1200"/>
              <a:t>เข้าถึงเมื่อ: 17 พฤศจิกายน 2024].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7669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C9984-46D0-3D44-414A-B26AA108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84" y="646278"/>
            <a:ext cx="9513869" cy="862834"/>
          </a:xfrm>
        </p:spPr>
        <p:txBody>
          <a:bodyPr>
            <a:normAutofit/>
          </a:bodyPr>
          <a:lstStyle/>
          <a:p>
            <a:r>
              <a:rPr lang="th-TH" sz="4000" b="1"/>
              <a:t>แผนภาพเปรียบเทียบการใช้หน่วยความจำของ </a:t>
            </a:r>
            <a:r>
              <a:rPr lang="en-US" sz="4000" b="1"/>
              <a:t>Container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DE516-C860-6364-6C47-BD72CBAC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0AA5B-461F-B507-1952-C3E2161597F8}"/>
              </a:ext>
            </a:extLst>
          </p:cNvPr>
          <p:cNvSpPr txBox="1"/>
          <p:nvPr/>
        </p:nvSpPr>
        <p:spPr>
          <a:xfrm>
            <a:off x="1255344" y="2405370"/>
            <a:ext cx="1691147" cy="677108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3800" b="1"/>
              <a:t>สถานี </a:t>
            </a:r>
            <a:r>
              <a:rPr lang="en-US" sz="3800" b="1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1FE8D-749D-BC6B-DBD2-47C02343ABE5}"/>
              </a:ext>
            </a:extLst>
          </p:cNvPr>
          <p:cNvSpPr txBox="1"/>
          <p:nvPr/>
        </p:nvSpPr>
        <p:spPr>
          <a:xfrm>
            <a:off x="3092822" y="2416969"/>
            <a:ext cx="1691147" cy="677108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3800" b="1"/>
              <a:t>สถานี </a:t>
            </a:r>
            <a:r>
              <a:rPr lang="en-US" sz="3800" b="1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DA987-5F57-9A76-8F13-97F23C1AE776}"/>
              </a:ext>
            </a:extLst>
          </p:cNvPr>
          <p:cNvSpPr/>
          <p:nvPr/>
        </p:nvSpPr>
        <p:spPr>
          <a:xfrm>
            <a:off x="1065184" y="2167115"/>
            <a:ext cx="3939435" cy="3407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9CF13D-7404-602D-79E7-0BED286480B3}"/>
              </a:ext>
            </a:extLst>
          </p:cNvPr>
          <p:cNvCxnSpPr/>
          <p:nvPr/>
        </p:nvCxnSpPr>
        <p:spPr>
          <a:xfrm>
            <a:off x="5161935" y="3716594"/>
            <a:ext cx="21630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8057CA-1829-99BD-5E2D-6EB41CBA3A93}"/>
              </a:ext>
            </a:extLst>
          </p:cNvPr>
          <p:cNvSpPr txBox="1"/>
          <p:nvPr/>
        </p:nvSpPr>
        <p:spPr>
          <a:xfrm>
            <a:off x="7482349" y="2168768"/>
            <a:ext cx="1837478" cy="126000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/>
              <a:t>Container</a:t>
            </a:r>
          </a:p>
          <a:p>
            <a:pPr algn="ctr"/>
            <a:r>
              <a:rPr lang="en-US" sz="3800" b="1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49D13-F9C6-DE91-B04F-27AB003B02CA}"/>
              </a:ext>
            </a:extLst>
          </p:cNvPr>
          <p:cNvSpPr txBox="1"/>
          <p:nvPr/>
        </p:nvSpPr>
        <p:spPr>
          <a:xfrm>
            <a:off x="9302355" y="2167114"/>
            <a:ext cx="1854950" cy="126188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/>
              <a:t>Container</a:t>
            </a:r>
          </a:p>
          <a:p>
            <a:pPr algn="ctr"/>
            <a:r>
              <a:rPr lang="en-US" sz="3800" b="1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9E79A9-ACC7-E357-5156-3310453C595F}"/>
              </a:ext>
            </a:extLst>
          </p:cNvPr>
          <p:cNvSpPr/>
          <p:nvPr/>
        </p:nvSpPr>
        <p:spPr>
          <a:xfrm>
            <a:off x="7482348" y="3428999"/>
            <a:ext cx="3674957" cy="21139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18C8A5-86AC-BB42-2EF7-BB26025B146E}"/>
              </a:ext>
            </a:extLst>
          </p:cNvPr>
          <p:cNvSpPr txBox="1"/>
          <p:nvPr/>
        </p:nvSpPr>
        <p:spPr>
          <a:xfrm>
            <a:off x="1568822" y="4042096"/>
            <a:ext cx="2742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/>
              <a:t>หน่วยความจำอุปกรณ์</a:t>
            </a:r>
            <a:endParaRPr lang="en-US" sz="3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8604F-B429-1CFF-0E72-2E64CEA57C1D}"/>
              </a:ext>
            </a:extLst>
          </p:cNvPr>
          <p:cNvSpPr txBox="1"/>
          <p:nvPr/>
        </p:nvSpPr>
        <p:spPr>
          <a:xfrm>
            <a:off x="7930755" y="4082247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/>
              <a:t>หน่วยความจำอุปกรณ์</a:t>
            </a:r>
            <a:endParaRPr lang="en-US" sz="3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F7B25-E572-7F99-12D1-856C0A907BB0}"/>
              </a:ext>
            </a:extLst>
          </p:cNvPr>
          <p:cNvSpPr txBox="1"/>
          <p:nvPr/>
        </p:nvSpPr>
        <p:spPr>
          <a:xfrm>
            <a:off x="1568822" y="5760834"/>
            <a:ext cx="314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/>
              <a:t>หน่วยความจำของสถานีแบบดั้งเดิม</a:t>
            </a:r>
            <a:endParaRPr lang="en-US" sz="2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834CB-532E-8EA4-2A2E-65B2A4FCACCA}"/>
              </a:ext>
            </a:extLst>
          </p:cNvPr>
          <p:cNvSpPr txBox="1"/>
          <p:nvPr/>
        </p:nvSpPr>
        <p:spPr>
          <a:xfrm>
            <a:off x="7565980" y="5750057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/>
              <a:t>หน่วยความจำของสถานีแบบ</a:t>
            </a:r>
            <a:r>
              <a:rPr lang="en-US" sz="2400" b="1"/>
              <a:t> Container </a:t>
            </a:r>
          </a:p>
        </p:txBody>
      </p:sp>
    </p:spTree>
    <p:extLst>
      <p:ext uri="{BB962C8B-B14F-4D97-AF65-F5344CB8AC3E}">
        <p14:creationId xmlns:p14="http://schemas.microsoft.com/office/powerpoint/2010/main" val="2842793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14E43-E95D-6B07-0CCF-DAC473D2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863A-0AE4-412C-E07A-6EFAF429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44" y="570904"/>
            <a:ext cx="11467311" cy="862834"/>
          </a:xfrm>
        </p:spPr>
        <p:txBody>
          <a:bodyPr>
            <a:normAutofit fontScale="90000"/>
          </a:bodyPr>
          <a:lstStyle/>
          <a:p>
            <a:r>
              <a:rPr lang="th-TH" sz="44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44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44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4400" b="1">
                <a:ea typeface="+mj-lt"/>
                <a:cs typeface="+mj-lt"/>
              </a:rPr>
              <a:t>: </a:t>
            </a:r>
            <a:r>
              <a:rPr lang="th-TH" sz="4400" b="1">
                <a:ea typeface="+mj-lt"/>
                <a:cs typeface="+mj-lt"/>
              </a:rPr>
              <a:t>การกำหนดค่า</a:t>
            </a:r>
            <a:r>
              <a:rPr lang="th-TH" b="1">
                <a:ea typeface="+mj-lt"/>
                <a:cs typeface="+mj-lt"/>
              </a:rPr>
              <a:t>สถานี</a:t>
            </a:r>
            <a:r>
              <a:rPr lang="th-TH" sz="4400" b="1">
                <a:ea typeface="+mj-lt"/>
                <a:cs typeface="+mj-lt"/>
              </a:rPr>
              <a:t> </a:t>
            </a:r>
            <a:r>
              <a:rPr lang="en-US" sz="4400" b="1">
                <a:ea typeface="+mj-lt"/>
                <a:cs typeface="+mj-lt"/>
              </a:rPr>
              <a:t>Docker Co</a:t>
            </a:r>
            <a:r>
              <a:rPr lang="en-US" b="1">
                <a:ea typeface="+mj-lt"/>
                <a:cs typeface="+mj-lt"/>
              </a:rPr>
              <a:t>ntainer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38B2D-7E6A-B1ED-2A07-F94967D9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F6F010-A0FC-AEE1-8036-1A327EEA9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32" t="4048" r="1447" b="7866"/>
          <a:stretch/>
        </p:blipFill>
        <p:spPr>
          <a:xfrm>
            <a:off x="458772" y="1824798"/>
            <a:ext cx="11123628" cy="128128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34E77B-B83A-0A5A-D4DD-F36DCE9D0641}"/>
              </a:ext>
            </a:extLst>
          </p:cNvPr>
          <p:cNvSpPr txBox="1"/>
          <p:nvPr/>
        </p:nvSpPr>
        <p:spPr>
          <a:xfrm>
            <a:off x="1171875" y="4731561"/>
            <a:ext cx="2375947" cy="707886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000" b="1"/>
              <a:t>สภาพแวดล้อม</a:t>
            </a:r>
            <a:endParaRPr lang="en-US" sz="4000" b="1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87F770-8A97-FB19-8EDA-28F270D083D2}"/>
              </a:ext>
            </a:extLst>
          </p:cNvPr>
          <p:cNvCxnSpPr>
            <a:cxnSpLocks/>
          </p:cNvCxnSpPr>
          <p:nvPr/>
        </p:nvCxnSpPr>
        <p:spPr>
          <a:xfrm>
            <a:off x="3523242" y="5085504"/>
            <a:ext cx="1052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75B907-C591-B607-BBAC-8B0FDCEFA665}"/>
              </a:ext>
            </a:extLst>
          </p:cNvPr>
          <p:cNvSpPr txBox="1"/>
          <p:nvPr/>
        </p:nvSpPr>
        <p:spPr>
          <a:xfrm>
            <a:off x="4575293" y="4423785"/>
            <a:ext cx="2054942" cy="1323439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Docker Image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EE3F3-EC15-A980-D8F3-E09B00654331}"/>
              </a:ext>
            </a:extLst>
          </p:cNvPr>
          <p:cNvCxnSpPr>
            <a:cxnSpLocks/>
          </p:cNvCxnSpPr>
          <p:nvPr/>
        </p:nvCxnSpPr>
        <p:spPr>
          <a:xfrm flipV="1">
            <a:off x="6630235" y="5085505"/>
            <a:ext cx="140601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E1074F-DB41-7033-411F-5497C5CAB5E8}"/>
              </a:ext>
            </a:extLst>
          </p:cNvPr>
          <p:cNvSpPr txBox="1"/>
          <p:nvPr/>
        </p:nvSpPr>
        <p:spPr>
          <a:xfrm>
            <a:off x="8036248" y="4388774"/>
            <a:ext cx="3277387" cy="1323439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4000" b="1"/>
              <a:t>สถานีแบบ </a:t>
            </a:r>
            <a:r>
              <a:rPr lang="en-US" sz="4000" b="1"/>
              <a:t>Docker Container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E058A-240D-2F8C-3564-6D77303FD542}"/>
              </a:ext>
            </a:extLst>
          </p:cNvPr>
          <p:cNvSpPr/>
          <p:nvPr/>
        </p:nvSpPr>
        <p:spPr>
          <a:xfrm>
            <a:off x="1960775" y="2036190"/>
            <a:ext cx="1244338" cy="2262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E8240-1078-AE33-2B9C-5B359A85EF52}"/>
              </a:ext>
            </a:extLst>
          </p:cNvPr>
          <p:cNvSpPr/>
          <p:nvPr/>
        </p:nvSpPr>
        <p:spPr>
          <a:xfrm>
            <a:off x="3106994" y="2653492"/>
            <a:ext cx="2737625" cy="25938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3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C7F4D-2483-E651-67F5-C91BA857E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85C8AD-5ACB-CE08-94A0-AF8EAFA265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65" t="18583" r="13531" b="6596"/>
          <a:stretch/>
        </p:blipFill>
        <p:spPr>
          <a:xfrm>
            <a:off x="6666484" y="3686847"/>
            <a:ext cx="4733036" cy="2633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06C16-9D0E-DE8B-314F-0B349277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43" y="869078"/>
            <a:ext cx="11467311" cy="862834"/>
          </a:xfrm>
        </p:spPr>
        <p:txBody>
          <a:bodyPr>
            <a:normAutofit/>
          </a:bodyPr>
          <a:lstStyle/>
          <a:p>
            <a:r>
              <a:rPr lang="th-TH" sz="40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40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40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40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: </a:t>
            </a:r>
            <a:r>
              <a:rPr lang="th-TH" sz="40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ควา</a:t>
            </a:r>
            <a:r>
              <a:rPr lang="th-TH" sz="4000" b="1">
                <a:latin typeface="TH Sarabun New" panose="020B0500040200020003" pitchFamily="34" charset="-34"/>
                <a:ea typeface="Angsana New" panose="02020603050405020304" pitchFamily="18" charset="-34"/>
              </a:rPr>
              <a:t>มสามารถที่เพิ่มเติม</a:t>
            </a:r>
            <a:endParaRPr lang="en-US" sz="40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CD8DA-E543-7701-E2EF-BAAD0F26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E7195-DF43-A5C5-2700-AC6FD510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582"/>
            <a:ext cx="10972800" cy="1326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b="1"/>
              <a:t>ควบคุมการการเคลื่อนที่ด้วยคำสั่งผ่านโปรโตคอล </a:t>
            </a:r>
            <a:r>
              <a:rPr lang="en-US" sz="3600" b="1"/>
              <a:t>Secure Shell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3600" b="1"/>
              <a:t>ความสามารถ</a:t>
            </a:r>
            <a:r>
              <a:rPr lang="en-US" sz="3600"/>
              <a:t>: </a:t>
            </a:r>
            <a:r>
              <a:rPr lang="th-TH" sz="3600"/>
              <a:t>ใช้คำสั่งเพื่อให้สถานีอยู่ในตำแหน่งที่ต้องการได้</a:t>
            </a:r>
          </a:p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72E1F-4374-8CAF-13D3-1574FF20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2" t="17385" r="43729" b="9691"/>
          <a:stretch/>
        </p:blipFill>
        <p:spPr bwMode="auto">
          <a:xfrm>
            <a:off x="1060958" y="3686847"/>
            <a:ext cx="4091178" cy="263385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268655-047F-442B-17CC-340948889853}"/>
              </a:ext>
            </a:extLst>
          </p:cNvPr>
          <p:cNvSpPr/>
          <p:nvPr/>
        </p:nvSpPr>
        <p:spPr>
          <a:xfrm>
            <a:off x="3106547" y="3757173"/>
            <a:ext cx="694944" cy="22555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180AB-CC95-6D24-4F91-3CFA2B417E4D}"/>
              </a:ext>
            </a:extLst>
          </p:cNvPr>
          <p:cNvSpPr/>
          <p:nvPr/>
        </p:nvSpPr>
        <p:spPr>
          <a:xfrm>
            <a:off x="10533380" y="4536451"/>
            <a:ext cx="694944" cy="22555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26073E-C738-B1C7-5E20-3D7D00C1383C}"/>
              </a:ext>
            </a:extLst>
          </p:cNvPr>
          <p:cNvCxnSpPr>
            <a:cxnSpLocks/>
          </p:cNvCxnSpPr>
          <p:nvPr/>
        </p:nvCxnSpPr>
        <p:spPr>
          <a:xfrm>
            <a:off x="5152136" y="5021343"/>
            <a:ext cx="151434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6B982C-A941-0F2A-2F8E-157A5D7378BA}"/>
              </a:ext>
            </a:extLst>
          </p:cNvPr>
          <p:cNvSpPr txBox="1"/>
          <p:nvPr/>
        </p:nvSpPr>
        <p:spPr>
          <a:xfrm>
            <a:off x="5400040" y="4469615"/>
            <a:ext cx="131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MOVE</a:t>
            </a:r>
          </a:p>
        </p:txBody>
      </p:sp>
    </p:spTree>
    <p:extLst>
      <p:ext uri="{BB962C8B-B14F-4D97-AF65-F5344CB8AC3E}">
        <p14:creationId xmlns:p14="http://schemas.microsoft.com/office/powerpoint/2010/main" val="681009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4A71D-BB74-60A1-2812-DE941BEC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E7696-2661-2167-A115-03210DD7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66" y="1004737"/>
            <a:ext cx="11467311" cy="862834"/>
          </a:xfrm>
        </p:spPr>
        <p:txBody>
          <a:bodyPr>
            <a:normAutofit fontScale="90000"/>
          </a:bodyPr>
          <a:lstStyle/>
          <a:p>
            <a:r>
              <a:rPr lang="en-US" b="1">
                <a:ea typeface="+mj-lt"/>
                <a:cs typeface="+mj-lt"/>
              </a:rPr>
              <a:t>1. </a:t>
            </a:r>
            <a:r>
              <a:rPr lang="th-TH" b="1">
                <a:ea typeface="+mj-lt"/>
                <a:cs typeface="+mj-lt"/>
              </a:rPr>
              <a:t>เข้าถึงอุปกรณ์ที่จำลองโครงข่ายด้วยโปรโตคอล </a:t>
            </a:r>
            <a:r>
              <a:rPr lang="en-US" b="1">
                <a:ea typeface="+mj-lt"/>
                <a:cs typeface="+mj-lt"/>
              </a:rPr>
              <a:t>Secure Shell</a:t>
            </a:r>
            <a:br>
              <a:rPr lang="th-TH" sz="4400" b="1"/>
            </a:b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17639-D4AC-FADB-0C54-0E1F357B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E9EB7-D1FD-D2AF-9EAC-B8D98DAB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6" y="1575087"/>
            <a:ext cx="4442634" cy="3707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99F72D-4A23-5EFB-081F-0BF600B9CA99}"/>
              </a:ext>
            </a:extLst>
          </p:cNvPr>
          <p:cNvSpPr txBox="1"/>
          <p:nvPr/>
        </p:nvSpPr>
        <p:spPr>
          <a:xfrm>
            <a:off x="1414522" y="5455458"/>
            <a:ext cx="2989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/>
              <a:t>เครื่องเสมือนของโฮสต์</a:t>
            </a:r>
            <a:endParaRPr lang="en-US" sz="3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E736E-4F24-922B-2A43-B8EA3C3CF998}"/>
              </a:ext>
            </a:extLst>
          </p:cNvPr>
          <p:cNvSpPr txBox="1"/>
          <p:nvPr/>
        </p:nvSpPr>
        <p:spPr>
          <a:xfrm>
            <a:off x="8549976" y="5465156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/>
              <a:t>เครื่องผู้โจมตี</a:t>
            </a:r>
            <a:endParaRPr lang="en-US" sz="3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199BE1-2877-9FB7-7142-262D87B722DC}"/>
              </a:ext>
            </a:extLst>
          </p:cNvPr>
          <p:cNvSpPr txBox="1"/>
          <p:nvPr/>
        </p:nvSpPr>
        <p:spPr>
          <a:xfrm>
            <a:off x="5263881" y="2408516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SSH Protocol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734ECE-5F86-C803-0CE4-D17F03AF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07"/>
          <a:stretch/>
        </p:blipFill>
        <p:spPr>
          <a:xfrm>
            <a:off x="7411039" y="1575087"/>
            <a:ext cx="4092795" cy="3762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CD171-E411-7C64-8F2C-B154AB3004FA}"/>
              </a:ext>
            </a:extLst>
          </p:cNvPr>
          <p:cNvSpPr txBox="1"/>
          <p:nvPr/>
        </p:nvSpPr>
        <p:spPr>
          <a:xfrm>
            <a:off x="1093511" y="6500902"/>
            <a:ext cx="100049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/>
              <a:t>Source:</a:t>
            </a:r>
            <a:r>
              <a:rPr lang="en-US" sz="1200"/>
              <a:t> Cloudflare, “What is SSH? | Secure Shell (SSH) protocol,” 16 </a:t>
            </a:r>
            <a:r>
              <a:rPr lang="th-TH" sz="1200"/>
              <a:t>เมษายน 2025. [ออนไลน์]. เข้าถึงได้จาก: </a:t>
            </a:r>
            <a:r>
              <a:rPr lang="en-US" sz="1200">
                <a:hlinkClick r:id="rId4"/>
              </a:rPr>
              <a:t>https://www.cloudflare.com/learning/access-management/what-is-ssh/</a:t>
            </a:r>
            <a:r>
              <a:rPr lang="en-US" sz="1200"/>
              <a:t> [</a:t>
            </a:r>
            <a:r>
              <a:rPr lang="th-TH" sz="1200"/>
              <a:t>เข้าถึงเมื่อ: 16 เมษายน 2025].</a:t>
            </a:r>
            <a:endParaRPr lang="en-US" sz="12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1DFE52-F28C-09E8-B8FE-71047A19CC38}"/>
              </a:ext>
            </a:extLst>
          </p:cNvPr>
          <p:cNvCxnSpPr/>
          <p:nvPr/>
        </p:nvCxnSpPr>
        <p:spPr>
          <a:xfrm flipH="1">
            <a:off x="4788976" y="2828441"/>
            <a:ext cx="262206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8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9A8CC-325F-751E-DF46-02D3B15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5E126-38D7-68C8-61DD-386CE207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100A-7DAE-BF3F-0A50-B3B6135BC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1" r="2462"/>
          <a:stretch/>
        </p:blipFill>
        <p:spPr bwMode="auto">
          <a:xfrm>
            <a:off x="747236" y="737234"/>
            <a:ext cx="10697528" cy="508762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0A97ED-FA9D-93FE-0D6D-5F9BA51B7682}"/>
              </a:ext>
            </a:extLst>
          </p:cNvPr>
          <p:cNvSpPr/>
          <p:nvPr/>
        </p:nvSpPr>
        <p:spPr>
          <a:xfrm>
            <a:off x="5043749" y="2018818"/>
            <a:ext cx="844663" cy="2417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52D51-9A62-4853-C51A-830FF927B3A0}"/>
              </a:ext>
            </a:extLst>
          </p:cNvPr>
          <p:cNvSpPr txBox="1"/>
          <p:nvPr/>
        </p:nvSpPr>
        <p:spPr>
          <a:xfrm>
            <a:off x="6725920" y="2180349"/>
            <a:ext cx="35560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/>
              <a:t>Server1 </a:t>
            </a:r>
            <a:r>
              <a:rPr lang="th-TH" sz="4800">
                <a:solidFill>
                  <a:srgbClr val="FF0000"/>
                </a:solidFill>
              </a:rPr>
              <a:t>ก่อน</a:t>
            </a:r>
            <a:r>
              <a:rPr lang="th-TH" sz="4800"/>
              <a:t>ย้ายอยู่ที่ตำแหน่ง </a:t>
            </a:r>
            <a:r>
              <a:rPr lang="en-US" sz="4800"/>
              <a:t>(40,80)</a:t>
            </a:r>
          </a:p>
        </p:txBody>
      </p:sp>
    </p:spTree>
    <p:extLst>
      <p:ext uri="{BB962C8B-B14F-4D97-AF65-F5344CB8AC3E}">
        <p14:creationId xmlns:p14="http://schemas.microsoft.com/office/powerpoint/2010/main" val="1846688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ADF64-780F-D25B-C994-0A46A187E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31B0-FC9A-E18B-2B4D-2796372A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66" y="1004737"/>
            <a:ext cx="11467311" cy="862834"/>
          </a:xfrm>
        </p:spPr>
        <p:txBody>
          <a:bodyPr>
            <a:normAutofit fontScale="90000"/>
          </a:bodyPr>
          <a:lstStyle/>
          <a:p>
            <a:r>
              <a:rPr lang="th-TH" b="1">
                <a:ea typeface="+mj-lt"/>
                <a:cs typeface="+mj-lt"/>
              </a:rPr>
              <a:t>การใช้คำสั่ง </a:t>
            </a:r>
            <a:r>
              <a:rPr lang="en-US" b="1">
                <a:ea typeface="+mj-lt"/>
                <a:cs typeface="+mj-lt"/>
              </a:rPr>
              <a:t>Move </a:t>
            </a:r>
            <a:r>
              <a:rPr lang="th-TH" b="1">
                <a:ea typeface="+mj-lt"/>
                <a:cs typeface="+mj-lt"/>
              </a:rPr>
              <a:t>เพื่อย้ายตำแหน่งสถานี </a:t>
            </a:r>
            <a:r>
              <a:rPr lang="en-US" b="1">
                <a:ea typeface="+mj-lt"/>
                <a:cs typeface="+mj-lt"/>
              </a:rPr>
              <a:t>(</a:t>
            </a:r>
            <a:r>
              <a:rPr lang="th-TH" b="1">
                <a:ea typeface="+mj-lt"/>
                <a:cs typeface="+mj-lt"/>
              </a:rPr>
              <a:t>ผ่านอุปกรณ์ของผู้โจมตี</a:t>
            </a:r>
            <a:r>
              <a:rPr lang="en-US" b="1">
                <a:ea typeface="+mj-lt"/>
                <a:cs typeface="+mj-lt"/>
              </a:rPr>
              <a:t>)</a:t>
            </a:r>
            <a:br>
              <a:rPr lang="th-TH" sz="4400" b="1"/>
            </a:b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FC5D-4FDC-EF66-1A06-156EE0F0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816F4-60FF-36D8-F83B-C389C151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7"/>
          <a:stretch/>
        </p:blipFill>
        <p:spPr>
          <a:xfrm>
            <a:off x="433985" y="1745895"/>
            <a:ext cx="3330661" cy="3061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837122-23CC-82AE-CE97-F0880084CA0D}"/>
              </a:ext>
            </a:extLst>
          </p:cNvPr>
          <p:cNvSpPr txBox="1"/>
          <p:nvPr/>
        </p:nvSpPr>
        <p:spPr>
          <a:xfrm>
            <a:off x="1102278" y="4902498"/>
            <a:ext cx="1994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/>
              <a:t>เครื่องผู้โจมตี</a:t>
            </a:r>
            <a:endParaRPr lang="en-US" sz="3600" b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D593EC-4EF0-2C05-9BB2-71719BB0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153" y="2063017"/>
            <a:ext cx="5829685" cy="2644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038EECA-9DF8-DC07-7C96-C74FA7613776}"/>
              </a:ext>
            </a:extLst>
          </p:cNvPr>
          <p:cNvSpPr/>
          <p:nvPr/>
        </p:nvSpPr>
        <p:spPr>
          <a:xfrm>
            <a:off x="4158125" y="2246622"/>
            <a:ext cx="1218406" cy="2209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69570F-B920-0621-337D-C946DD748333}"/>
              </a:ext>
            </a:extLst>
          </p:cNvPr>
          <p:cNvSpPr txBox="1"/>
          <p:nvPr/>
        </p:nvSpPr>
        <p:spPr>
          <a:xfrm>
            <a:off x="5344998" y="3261674"/>
            <a:ext cx="6011582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sz="6000"/>
              <a:t>พิมพ์คำสั่ง </a:t>
            </a:r>
            <a:r>
              <a:rPr lang="en-US" sz="6000"/>
              <a:t>move s1 80 60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821429-024C-3E69-3BAA-38CE88F85A9C}"/>
              </a:ext>
            </a:extLst>
          </p:cNvPr>
          <p:cNvCxnSpPr>
            <a:endCxn id="17" idx="3"/>
          </p:cNvCxnSpPr>
          <p:nvPr/>
        </p:nvCxnSpPr>
        <p:spPr>
          <a:xfrm flipH="1" flipV="1">
            <a:off x="5376531" y="2467560"/>
            <a:ext cx="480767" cy="772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AutoShape 4">
            <a:extLst>
              <a:ext uri="{FF2B5EF4-FFF2-40B4-BE49-F238E27FC236}">
                <a16:creationId xmlns:a16="http://schemas.microsoft.com/office/drawing/2014/main" id="{873FE6C0-0D8A-C433-84B8-D26793BA03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801B7689-A1CD-EBAC-1036-BFF0C50C73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0A01F13-31DF-00E1-60E7-ECFAE2EB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15" y="2378207"/>
            <a:ext cx="1083391" cy="99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9BB2C5-594A-80AA-3451-C238BEA3809D}"/>
              </a:ext>
            </a:extLst>
          </p:cNvPr>
          <p:cNvCxnSpPr>
            <a:endCxn id="2058" idx="3"/>
          </p:cNvCxnSpPr>
          <p:nvPr/>
        </p:nvCxnSpPr>
        <p:spPr>
          <a:xfrm flipH="1">
            <a:off x="3182706" y="2754057"/>
            <a:ext cx="1000447" cy="1211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9F2FCA-D272-CCFD-9BD4-DBB16DA6A13D}"/>
              </a:ext>
            </a:extLst>
          </p:cNvPr>
          <p:cNvSpPr txBox="1"/>
          <p:nvPr/>
        </p:nvSpPr>
        <p:spPr>
          <a:xfrm>
            <a:off x="9689084" y="1502793"/>
            <a:ext cx="19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/>
              <a:t>ไฟล์</a:t>
            </a:r>
            <a:r>
              <a:rPr lang="en-US" sz="4000"/>
              <a:t>test1.txt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DB99A-175D-AD03-5105-A15B3244997B}"/>
              </a:ext>
            </a:extLst>
          </p:cNvPr>
          <p:cNvSpPr txBox="1"/>
          <p:nvPr/>
        </p:nvSpPr>
        <p:spPr>
          <a:xfrm>
            <a:off x="845820" y="6503153"/>
            <a:ext cx="8633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cs typeface="+mj-cs"/>
              </a:rPr>
              <a:t>Source:</a:t>
            </a:r>
            <a:r>
              <a:rPr lang="en-US" sz="1200">
                <a:cs typeface="+mj-cs"/>
              </a:rPr>
              <a:t> IBM, “Mounting,” 24 </a:t>
            </a:r>
            <a:r>
              <a:rPr lang="th-TH" sz="1200">
                <a:cs typeface="+mj-cs"/>
              </a:rPr>
              <a:t>มีนาคม 2023. [ออนไลน์]. เข้าถึงได้จาก: </a:t>
            </a:r>
            <a:r>
              <a:rPr lang="en-US" sz="1200">
                <a:cs typeface="+mj-cs"/>
                <a:hlinkClick r:id="rId5"/>
              </a:rPr>
              <a:t>https://www.ibm.com/docs/en/aix/7.1?topic=systems-mounting</a:t>
            </a:r>
            <a:r>
              <a:rPr lang="en-US" sz="1200">
                <a:cs typeface="+mj-cs"/>
              </a:rPr>
              <a:t> [</a:t>
            </a:r>
            <a:r>
              <a:rPr lang="th-TH" sz="1200">
                <a:cs typeface="+mj-cs"/>
              </a:rPr>
              <a:t>เข้าถึงเมื่อ: 17 เมษายน 2025].</a:t>
            </a:r>
            <a:endParaRPr lang="en-US" sz="120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0731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FA29-E99B-8876-4794-2D91648F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C877-DE29-BD86-C8E9-30CF3B4A4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46" y="934183"/>
            <a:ext cx="9513869" cy="862834"/>
          </a:xfrm>
        </p:spPr>
        <p:txBody>
          <a:bodyPr>
            <a:noAutofit/>
          </a:bodyPr>
          <a:lstStyle/>
          <a:p>
            <a:r>
              <a:rPr lang="th-TH" sz="5400" b="1">
                <a:ea typeface="+mj-lt"/>
                <a:cs typeface="+mj-lt"/>
              </a:rPr>
              <a:t>บทนำ</a:t>
            </a:r>
            <a:r>
              <a:rPr lang="en-US" sz="5400" b="1">
                <a:ea typeface="+mj-lt"/>
                <a:cs typeface="+mj-lt"/>
              </a:rPr>
              <a:t>: </a:t>
            </a:r>
            <a:r>
              <a:rPr lang="th-TH" sz="5400" b="1">
                <a:ea typeface="+mj-lt"/>
                <a:cs typeface="+mj-lt"/>
              </a:rPr>
              <a:t>ที่มาและความสำคัญ</a:t>
            </a:r>
            <a:endParaRPr lang="en-US" sz="6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C0941-3242-C8AB-4B23-A8F1DF39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7BF24-ECDD-91F7-04EC-125ED90CE6CE}"/>
              </a:ext>
            </a:extLst>
          </p:cNvPr>
          <p:cNvSpPr txBox="1"/>
          <p:nvPr/>
        </p:nvSpPr>
        <p:spPr>
          <a:xfrm>
            <a:off x="610646" y="2118593"/>
            <a:ext cx="1073254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sz="4000" b="1">
                <a:ea typeface="+mn-lt"/>
                <a:cs typeface="+mn-lt"/>
              </a:rPr>
              <a:t>โครงงานนี้มีวัตถุประสงค์เพื่อ</a:t>
            </a:r>
            <a:r>
              <a:rPr lang="th-TH" sz="4000" b="1">
                <a:solidFill>
                  <a:srgbClr val="C00000"/>
                </a:solidFill>
                <a:ea typeface="+mn-lt"/>
                <a:cs typeface="+mn-lt"/>
              </a:rPr>
              <a:t>พัฒนาระบบจำลองสำหรับการตรวจจับและป้องกันข้อมูลแทรฟฟิกที่ผิดปกติในการโจมตีแบบ </a:t>
            </a:r>
            <a:r>
              <a:rPr lang="en-US" sz="4000" b="1">
                <a:solidFill>
                  <a:srgbClr val="C00000"/>
                </a:solidFill>
                <a:ea typeface="+mn-lt"/>
                <a:cs typeface="+mn-lt"/>
              </a:rPr>
              <a:t>DDoS </a:t>
            </a:r>
            <a:r>
              <a:rPr lang="th-TH" sz="4000" b="1">
                <a:ea typeface="+mn-lt"/>
                <a:cs typeface="+mn-lt"/>
              </a:rPr>
              <a:t>โดยมีการประยุกต์ใช้ </a:t>
            </a:r>
            <a:r>
              <a:rPr lang="en-US" sz="4000" b="1">
                <a:ea typeface="+mn-lt"/>
                <a:cs typeface="+mn-lt"/>
              </a:rPr>
              <a:t>Mininet-</a:t>
            </a:r>
            <a:r>
              <a:rPr lang="en-US" sz="4000" b="1" err="1">
                <a:ea typeface="+mn-lt"/>
                <a:cs typeface="+mn-lt"/>
              </a:rPr>
              <a:t>WiFi</a:t>
            </a:r>
            <a:r>
              <a:rPr lang="en-US" sz="4000" b="1">
                <a:ea typeface="+mn-lt"/>
                <a:cs typeface="+mn-lt"/>
              </a:rPr>
              <a:t>, </a:t>
            </a:r>
            <a:r>
              <a:rPr lang="th-TH" sz="4000" b="1">
                <a:ea typeface="+mn-lt"/>
                <a:cs typeface="+mn-lt"/>
              </a:rPr>
              <a:t>การใช้ </a:t>
            </a:r>
            <a:r>
              <a:rPr lang="en-US" sz="4000" b="1">
                <a:ea typeface="+mn-lt"/>
                <a:cs typeface="+mn-lt"/>
              </a:rPr>
              <a:t>Server, Software-Defined Networking</a:t>
            </a:r>
            <a:r>
              <a:rPr lang="th-TH" sz="4000" b="1">
                <a:ea typeface="+mn-lt"/>
                <a:cs typeface="+mn-lt"/>
              </a:rPr>
              <a:t> และการเรียนรู้ของเครื่อง ซึ่งโครงข่ายมีการจำลอง</a:t>
            </a:r>
            <a:r>
              <a:rPr lang="th-TH" sz="4000" b="1">
                <a:solidFill>
                  <a:srgbClr val="C00000"/>
                </a:solidFill>
                <a:ea typeface="+mn-lt"/>
                <a:cs typeface="+mn-lt"/>
              </a:rPr>
              <a:t>สถานีที่สามารถเคลื่อนที่ได้ </a:t>
            </a:r>
            <a:r>
              <a:rPr lang="th-TH" sz="4000" b="1">
                <a:ea typeface="+mn-lt"/>
                <a:cs typeface="+mn-lt"/>
              </a:rPr>
              <a:t>เพื่อให้สามารถทดสอบระบบโครงข่ายไร้สายในสภาพแวดล้อมเสมือนจริง</a:t>
            </a:r>
            <a:endParaRPr lang="en-US" sz="4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7153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3964-6C1E-0F29-3875-E54A1481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3DFBC-CB32-183A-A111-822DEB3C8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2" t="4944" r="1802" b="4551"/>
          <a:stretch/>
        </p:blipFill>
        <p:spPr bwMode="auto">
          <a:xfrm>
            <a:off x="471277" y="995680"/>
            <a:ext cx="11249446" cy="52296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29B82-93C9-E988-7A46-07ABD4C18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82F91-44E3-3502-B4C1-CBA5FEC780F2}"/>
              </a:ext>
            </a:extLst>
          </p:cNvPr>
          <p:cNvSpPr/>
          <p:nvPr/>
        </p:nvSpPr>
        <p:spPr>
          <a:xfrm>
            <a:off x="9101976" y="3161818"/>
            <a:ext cx="876527" cy="1909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FECB1-D4CC-DA61-32BC-FE025D7CC5BF}"/>
              </a:ext>
            </a:extLst>
          </p:cNvPr>
          <p:cNvSpPr txBox="1"/>
          <p:nvPr/>
        </p:nvSpPr>
        <p:spPr>
          <a:xfrm>
            <a:off x="7762240" y="1123709"/>
            <a:ext cx="35560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/>
              <a:t>Server1 </a:t>
            </a:r>
            <a:r>
              <a:rPr lang="th-TH" sz="4800">
                <a:solidFill>
                  <a:srgbClr val="FF0000"/>
                </a:solidFill>
              </a:rPr>
              <a:t>หลัง</a:t>
            </a:r>
            <a:r>
              <a:rPr lang="th-TH" sz="4800"/>
              <a:t>ย้ายอยู่ที่ตำแหน่ง </a:t>
            </a:r>
            <a:r>
              <a:rPr lang="en-US" sz="4800"/>
              <a:t>(80,60)</a:t>
            </a:r>
          </a:p>
        </p:txBody>
      </p:sp>
    </p:spTree>
    <p:extLst>
      <p:ext uri="{BB962C8B-B14F-4D97-AF65-F5344CB8AC3E}">
        <p14:creationId xmlns:p14="http://schemas.microsoft.com/office/powerpoint/2010/main" val="3164662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E01AB-515C-EF6D-AA5D-476595584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909D3-C9BC-9F6D-4361-610D4366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29" y="781048"/>
            <a:ext cx="10259505" cy="812084"/>
          </a:xfrm>
        </p:spPr>
        <p:txBody>
          <a:bodyPr>
            <a:normAutofit/>
          </a:bodyPr>
          <a:lstStyle/>
          <a:p>
            <a:r>
              <a:rPr lang="th-TH" sz="44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44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44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44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r>
              <a:rPr lang="en-US" sz="4400" b="1">
                <a:ea typeface="+mj-lt"/>
                <a:cs typeface="+mj-lt"/>
              </a:rPr>
              <a:t>: </a:t>
            </a:r>
            <a:r>
              <a:rPr lang="th-TH" b="1">
                <a:ea typeface="+mj-lt"/>
                <a:cs typeface="+mj-lt"/>
              </a:rPr>
              <a:t>การกำหนดค่าโครงข่าย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E8280-26D8-5489-DF77-A385FB23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AFCD0-BF08-C0F6-AF6F-BFF320184C98}"/>
              </a:ext>
            </a:extLst>
          </p:cNvPr>
          <p:cNvSpPr txBox="1"/>
          <p:nvPr/>
        </p:nvSpPr>
        <p:spPr>
          <a:xfrm>
            <a:off x="760428" y="1935788"/>
            <a:ext cx="1090062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>
                <a:cs typeface="+mj-cs"/>
              </a:rPr>
              <a:t>การกำหนดค่าโครงข่ายที่ทดสอบ</a:t>
            </a:r>
            <a:endParaRPr lang="en-US" sz="3200" b="1"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>
                <a:solidFill>
                  <a:srgbClr val="FF0000"/>
                </a:solidFill>
                <a:cs typeface="+mj-cs"/>
              </a:rPr>
              <a:t>สร้างจุดเชื่อมต่อโครงข่าย </a:t>
            </a:r>
            <a:r>
              <a:rPr lang="en-US" sz="3200">
                <a:solidFill>
                  <a:srgbClr val="FF0000"/>
                </a:solidFill>
                <a:cs typeface="+mj-cs"/>
              </a:rPr>
              <a:t>2 </a:t>
            </a:r>
            <a:r>
              <a:rPr lang="th-TH" sz="3200">
                <a:solidFill>
                  <a:srgbClr val="FF0000"/>
                </a:solidFill>
                <a:cs typeface="+mj-cs"/>
              </a:rPr>
              <a:t>โนด และสถานี </a:t>
            </a:r>
            <a:r>
              <a:rPr lang="en-US" sz="3200">
                <a:solidFill>
                  <a:srgbClr val="FF0000"/>
                </a:solidFill>
                <a:cs typeface="+mj-cs"/>
              </a:rPr>
              <a:t>8 </a:t>
            </a:r>
            <a:r>
              <a:rPr lang="th-TH" sz="3200">
                <a:solidFill>
                  <a:srgbClr val="FF0000"/>
                </a:solidFill>
                <a:cs typeface="+mj-cs"/>
              </a:rPr>
              <a:t>โนด </a:t>
            </a:r>
            <a:r>
              <a:rPr lang="en-US" sz="3200">
                <a:solidFill>
                  <a:srgbClr val="FF0000"/>
                </a:solidFill>
                <a:cs typeface="+mj-cs"/>
              </a:rPr>
              <a:t>(Docker Containers)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>
                <a:solidFill>
                  <a:srgbClr val="0070C0"/>
                </a:solidFill>
                <a:cs typeface="+mj-cs"/>
              </a:rPr>
              <a:t>แต่ละจุดเชื่อมต่อโครงข่ายเชื่อมต่อกันด้วยสาย</a:t>
            </a:r>
            <a:endParaRPr lang="en-US" sz="3200">
              <a:solidFill>
                <a:srgbClr val="0070C0"/>
              </a:solidFill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>
                <a:solidFill>
                  <a:srgbClr val="0070C0"/>
                </a:solidFill>
              </a:rPr>
              <a:t>แต่ละสถานีเชื่อมต่อกับจุดเชื่อมต่อโครงข่ายแบบไร้สาย</a:t>
            </a:r>
            <a:endParaRPr lang="en-US" sz="320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>
                <a:solidFill>
                  <a:srgbClr val="0070C0"/>
                </a:solidFill>
                <a:cs typeface="+mj-cs"/>
              </a:rPr>
              <a:t>กำหนดค่าพื้นที่ครอบคลุมของจุดเชื่อมต่อโครงข่ายเท่ากับ </a:t>
            </a:r>
            <a:r>
              <a:rPr lang="en-US" sz="3200">
                <a:solidFill>
                  <a:srgbClr val="0070C0"/>
                </a:solidFill>
                <a:cs typeface="+mj-cs"/>
              </a:rPr>
              <a:t>30 </a:t>
            </a:r>
            <a:r>
              <a:rPr lang="th-TH" sz="3200">
                <a:solidFill>
                  <a:srgbClr val="0070C0"/>
                </a:solidFill>
                <a:cs typeface="+mj-cs"/>
              </a:rPr>
              <a:t>เมตร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>
                <a:solidFill>
                  <a:srgbClr val="FF0000"/>
                </a:solidFill>
                <a:cs typeface="+mj-cs"/>
              </a:rPr>
              <a:t>ควบคุมการเคลื่อนที่ของสถานีผ่านโปรโตคอล </a:t>
            </a:r>
            <a:r>
              <a:rPr lang="en-US" sz="3200">
                <a:solidFill>
                  <a:srgbClr val="FF0000"/>
                </a:solidFill>
                <a:cs typeface="+mj-cs"/>
              </a:rPr>
              <a:t>Secure Shell</a:t>
            </a:r>
            <a:endParaRPr lang="th-TH" sz="3200">
              <a:solidFill>
                <a:srgbClr val="FF0000"/>
              </a:solidFill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3200">
                <a:solidFill>
                  <a:srgbClr val="0070C0"/>
                </a:solidFill>
                <a:cs typeface="+mj-cs"/>
              </a:rPr>
              <a:t>ใช้แบบจำลองการแพร่กระจายสัญญาณเพื่อให้ความเข้มสัญญาณลดลงตามระยะทาง</a:t>
            </a:r>
            <a:endParaRPr lang="en-US" sz="3200">
              <a:solidFill>
                <a:srgbClr val="0070C0"/>
              </a:solidFill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272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3E97F-482E-142D-ED97-E246DEF52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6EE8-1F39-342E-F380-7F2B6F86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44" y="570904"/>
            <a:ext cx="11467311" cy="862834"/>
          </a:xfrm>
        </p:spPr>
        <p:txBody>
          <a:bodyPr>
            <a:normAutofit/>
          </a:bodyPr>
          <a:lstStyle/>
          <a:p>
            <a:r>
              <a:rPr lang="th-TH" sz="44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44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44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4400" b="1">
                <a:ea typeface="+mj-lt"/>
                <a:cs typeface="+mj-lt"/>
              </a:rPr>
              <a:t>:</a:t>
            </a:r>
            <a:r>
              <a:rPr lang="th-TH" b="1">
                <a:ea typeface="+mj-lt"/>
                <a:cs typeface="+mj-lt"/>
              </a:rPr>
              <a:t> แผนภาพจำลองโครงข่าย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1A409-668D-7F71-AA61-A1F9D891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A graph showing a line and a line&#10;&#10;AI-generated content may be incorrect.">
            <a:extLst>
              <a:ext uri="{FF2B5EF4-FFF2-40B4-BE49-F238E27FC236}">
                <a16:creationId xmlns:a16="http://schemas.microsoft.com/office/drawing/2014/main" id="{1EAF95EF-1A98-2D94-0AC6-4806ACC4B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38" y="1699206"/>
            <a:ext cx="8660524" cy="44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86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B5FD7-5F62-9773-1F3F-E5D5AE561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977-85B3-91FC-694C-B3854FA7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0">
                <a:effectLst/>
              </a:rPr>
              <a:t>Research Map</a:t>
            </a:r>
            <a:endParaRPr lang="en-US" sz="48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0FCE-81EF-9C03-0951-0DA9844D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43" name="Rectangle: Rounded Corners 542">
            <a:extLst>
              <a:ext uri="{FF2B5EF4-FFF2-40B4-BE49-F238E27FC236}">
                <a16:creationId xmlns:a16="http://schemas.microsoft.com/office/drawing/2014/main" id="{79CF4853-12A7-D7DB-ADA3-39B0A408BA33}"/>
              </a:ext>
            </a:extLst>
          </p:cNvPr>
          <p:cNvSpPr/>
          <p:nvPr/>
        </p:nvSpPr>
        <p:spPr>
          <a:xfrm>
            <a:off x="4471686" y="4746583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32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endParaRPr lang="en-US" sz="3200" b="1">
              <a:ea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53956C-A8A0-1858-F18B-A3296CA38D50}"/>
              </a:ext>
            </a:extLst>
          </p:cNvPr>
          <p:cNvSpPr/>
          <p:nvPr/>
        </p:nvSpPr>
        <p:spPr>
          <a:xfrm>
            <a:off x="8339559" y="4746584"/>
            <a:ext cx="3248626" cy="9817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SDN </a:t>
            </a:r>
            <a:endParaRPr lang="en-US" sz="3200" b="1">
              <a:ea typeface="+mn-lt"/>
              <a:cs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7FFBE6-F960-B065-1AA1-DE0C05D6F03A}"/>
              </a:ext>
            </a:extLst>
          </p:cNvPr>
          <p:cNvSpPr/>
          <p:nvPr/>
        </p:nvSpPr>
        <p:spPr>
          <a:xfrm>
            <a:off x="613458" y="4746583"/>
            <a:ext cx="3248626" cy="9836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มอดูลผู้ใช้งาน </a:t>
            </a:r>
            <a:endParaRPr lang="en-US" sz="3200" b="1">
              <a:ea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06377E-F0D0-BCE2-D83A-C85D974E3BD7}"/>
              </a:ext>
            </a:extLst>
          </p:cNvPr>
          <p:cNvSpPr/>
          <p:nvPr/>
        </p:nvSpPr>
        <p:spPr>
          <a:xfrm>
            <a:off x="4471686" y="1804684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มอดูลผู้โจมตี </a:t>
            </a:r>
            <a:endParaRPr lang="en-US" sz="3200" b="1">
              <a:ea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A35019-3D84-52D3-AB0B-B1F8CC87D2A5}"/>
              </a:ext>
            </a:extLst>
          </p:cNvPr>
          <p:cNvCxnSpPr/>
          <p:nvPr/>
        </p:nvCxnSpPr>
        <p:spPr>
          <a:xfrm flipH="1">
            <a:off x="1826870" y="2325546"/>
            <a:ext cx="2567650" cy="234194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8A7F7D-A1C5-4532-EF7D-567D447E9E4F}"/>
              </a:ext>
            </a:extLst>
          </p:cNvPr>
          <p:cNvCxnSpPr>
            <a:cxnSpLocks/>
          </p:cNvCxnSpPr>
          <p:nvPr/>
        </p:nvCxnSpPr>
        <p:spPr>
          <a:xfrm>
            <a:off x="7866927" y="2422002"/>
            <a:ext cx="2380524" cy="21876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D0837F-1721-6E5D-214C-D44C6A789229}"/>
              </a:ext>
            </a:extLst>
          </p:cNvPr>
          <p:cNvCxnSpPr>
            <a:cxnSpLocks/>
          </p:cNvCxnSpPr>
          <p:nvPr/>
        </p:nvCxnSpPr>
        <p:spPr>
          <a:xfrm flipH="1" flipV="1">
            <a:off x="7864994" y="2198222"/>
            <a:ext cx="2567653" cy="235544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155397-1249-AAED-60A5-D75DB039F689}"/>
              </a:ext>
            </a:extLst>
          </p:cNvPr>
          <p:cNvCxnSpPr>
            <a:cxnSpLocks/>
          </p:cNvCxnSpPr>
          <p:nvPr/>
        </p:nvCxnSpPr>
        <p:spPr>
          <a:xfrm flipV="1">
            <a:off x="3871850" y="5196185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8912B-7B8E-0065-DED2-C89BCE279102}"/>
              </a:ext>
            </a:extLst>
          </p:cNvPr>
          <p:cNvCxnSpPr>
            <a:cxnSpLocks/>
          </p:cNvCxnSpPr>
          <p:nvPr/>
        </p:nvCxnSpPr>
        <p:spPr>
          <a:xfrm flipV="1">
            <a:off x="7720432" y="5205830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3BA430-BEB2-4098-E622-D5464214AA36}"/>
              </a:ext>
            </a:extLst>
          </p:cNvPr>
          <p:cNvCxnSpPr>
            <a:cxnSpLocks/>
          </p:cNvCxnSpPr>
          <p:nvPr/>
        </p:nvCxnSpPr>
        <p:spPr>
          <a:xfrm flipV="1">
            <a:off x="1627492" y="2198222"/>
            <a:ext cx="2669890" cy="238438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D2FB01-B1C8-3ACA-ECD8-8AD773AA3A72}"/>
              </a:ext>
            </a:extLst>
          </p:cNvPr>
          <p:cNvCxnSpPr>
            <a:cxnSpLocks/>
            <a:stCxn id="6" idx="2"/>
            <a:endCxn id="543" idx="0"/>
          </p:cNvCxnSpPr>
          <p:nvPr/>
        </p:nvCxnSpPr>
        <p:spPr>
          <a:xfrm>
            <a:off x="6095999" y="2788375"/>
            <a:ext cx="0" cy="195820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1AAEFFE-4AA5-0CA1-CF13-37ABE7278982}"/>
              </a:ext>
            </a:extLst>
          </p:cNvPr>
          <p:cNvSpPr/>
          <p:nvPr/>
        </p:nvSpPr>
        <p:spPr>
          <a:xfrm>
            <a:off x="8021314" y="4408884"/>
            <a:ext cx="3885116" cy="16571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8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EF749-F202-ED0B-C1B3-BA85EEDE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1D988-2EBE-1E4F-1D40-241E19DA2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35" y="689842"/>
            <a:ext cx="9513869" cy="862834"/>
          </a:xfrm>
        </p:spPr>
        <p:txBody>
          <a:bodyPr>
            <a:noAutofit/>
          </a:bodyPr>
          <a:lstStyle/>
          <a:p>
            <a:r>
              <a:rPr lang="th-TH" sz="4800" b="1">
                <a:ea typeface="+mj-lt"/>
                <a:cs typeface="+mj-lt"/>
              </a:rPr>
              <a:t>มอดูล </a:t>
            </a:r>
            <a:r>
              <a:rPr lang="en-US" sz="4800" b="1">
                <a:ea typeface="+mj-lt"/>
                <a:cs typeface="+mj-lt"/>
              </a:rPr>
              <a:t>SDN: Introduction </a:t>
            </a:r>
            <a:endParaRPr lang="en-US" sz="5400" b="1">
              <a:ea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8F79-B189-F97D-53A4-B940F72DB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C761CD-3644-DB71-054F-3CE1180043DA}"/>
              </a:ext>
            </a:extLst>
          </p:cNvPr>
          <p:cNvSpPr/>
          <p:nvPr/>
        </p:nvSpPr>
        <p:spPr>
          <a:xfrm>
            <a:off x="719393" y="1887793"/>
            <a:ext cx="8018207" cy="401685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5775E-E3BC-4815-005B-74A91A3B5E7E}"/>
              </a:ext>
            </a:extLst>
          </p:cNvPr>
          <p:cNvSpPr/>
          <p:nvPr/>
        </p:nvSpPr>
        <p:spPr>
          <a:xfrm>
            <a:off x="2404353" y="2558689"/>
            <a:ext cx="4538485" cy="1088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Control Plane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409EC5-A333-E9D1-2924-4D3F2DA87909}"/>
              </a:ext>
            </a:extLst>
          </p:cNvPr>
          <p:cNvSpPr/>
          <p:nvPr/>
        </p:nvSpPr>
        <p:spPr>
          <a:xfrm>
            <a:off x="2429416" y="4290138"/>
            <a:ext cx="4538485" cy="1088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Data Plane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599F63-490D-0B3B-8AE9-35C05E514713}"/>
              </a:ext>
            </a:extLst>
          </p:cNvPr>
          <p:cNvCxnSpPr>
            <a:endCxn id="6" idx="0"/>
          </p:cNvCxnSpPr>
          <p:nvPr/>
        </p:nvCxnSpPr>
        <p:spPr>
          <a:xfrm>
            <a:off x="4673595" y="3709337"/>
            <a:ext cx="0" cy="52233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73DCF40A-75D7-C43F-E286-2ABC7EE04801}"/>
              </a:ext>
            </a:extLst>
          </p:cNvPr>
          <p:cNvSpPr txBox="1">
            <a:spLocks/>
          </p:cNvSpPr>
          <p:nvPr/>
        </p:nvSpPr>
        <p:spPr>
          <a:xfrm>
            <a:off x="4673595" y="3355086"/>
            <a:ext cx="3842015" cy="1332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OpenFlow Protocol</a:t>
            </a:r>
          </a:p>
        </p:txBody>
      </p:sp>
      <p:pic>
        <p:nvPicPr>
          <p:cNvPr id="9" name="Picture 2" descr="Ryu SDN Framework">
            <a:extLst>
              <a:ext uri="{FF2B5EF4-FFF2-40B4-BE49-F238E27FC236}">
                <a16:creationId xmlns:a16="http://schemas.microsoft.com/office/drawing/2014/main" id="{7E738AE4-698B-63B4-F210-F5885BAF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22" y="2699322"/>
            <a:ext cx="962452" cy="7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on (programming language) - Wikipedia">
            <a:extLst>
              <a:ext uri="{FF2B5EF4-FFF2-40B4-BE49-F238E27FC236}">
                <a16:creationId xmlns:a16="http://schemas.microsoft.com/office/drawing/2014/main" id="{D5E3B6DC-E979-F7D8-35CE-EDFC933CA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89" y="2680078"/>
            <a:ext cx="930720" cy="10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Monitor with solid fill">
            <a:extLst>
              <a:ext uri="{FF2B5EF4-FFF2-40B4-BE49-F238E27FC236}">
                <a16:creationId xmlns:a16="http://schemas.microsoft.com/office/drawing/2014/main" id="{F43D4621-6144-6717-313C-FD3253AEC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8686" y="4383234"/>
            <a:ext cx="914400" cy="914400"/>
          </a:xfrm>
          <a:prstGeom prst="rect">
            <a:avLst/>
          </a:prstGeom>
        </p:spPr>
      </p:pic>
      <p:pic>
        <p:nvPicPr>
          <p:cNvPr id="12" name="Graphic 11" descr="Wireless router with solid fill">
            <a:extLst>
              <a:ext uri="{FF2B5EF4-FFF2-40B4-BE49-F238E27FC236}">
                <a16:creationId xmlns:a16="http://schemas.microsoft.com/office/drawing/2014/main" id="{922A549B-D1B4-0C90-C016-11BFED0A9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4116" y="4368425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34B5C0-D1E2-05C5-711B-6410D66294DE}"/>
              </a:ext>
            </a:extLst>
          </p:cNvPr>
          <p:cNvSpPr/>
          <p:nvPr/>
        </p:nvSpPr>
        <p:spPr>
          <a:xfrm>
            <a:off x="9371047" y="1887793"/>
            <a:ext cx="2103025" cy="40168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F867B-C5B6-C6BB-EB0D-18C3F1B26FB7}"/>
              </a:ext>
            </a:extLst>
          </p:cNvPr>
          <p:cNvSpPr/>
          <p:nvPr/>
        </p:nvSpPr>
        <p:spPr>
          <a:xfrm>
            <a:off x="9530734" y="5077912"/>
            <a:ext cx="1783650" cy="614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Statistic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D0485-4830-C555-5B0A-868B011B7DFD}"/>
              </a:ext>
            </a:extLst>
          </p:cNvPr>
          <p:cNvSpPr txBox="1"/>
          <p:nvPr/>
        </p:nvSpPr>
        <p:spPr>
          <a:xfrm>
            <a:off x="9489577" y="1940484"/>
            <a:ext cx="1865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Flow Entry</a:t>
            </a:r>
            <a:br>
              <a:rPr lang="en-US" sz="3600" b="1"/>
            </a:br>
            <a:r>
              <a:rPr lang="en-US" sz="3600" b="1"/>
              <a:t>Structure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74D39F-7155-80AD-E4F5-4C527B0060E7}"/>
              </a:ext>
            </a:extLst>
          </p:cNvPr>
          <p:cNvCxnSpPr>
            <a:cxnSpLocks/>
          </p:cNvCxnSpPr>
          <p:nvPr/>
        </p:nvCxnSpPr>
        <p:spPr>
          <a:xfrm flipV="1">
            <a:off x="6776320" y="2173443"/>
            <a:ext cx="2829799" cy="258537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07640D6-C256-A6D4-8FEB-B127401688F9}"/>
              </a:ext>
            </a:extLst>
          </p:cNvPr>
          <p:cNvSpPr/>
          <p:nvPr/>
        </p:nvSpPr>
        <p:spPr>
          <a:xfrm>
            <a:off x="9519132" y="4317351"/>
            <a:ext cx="1783650" cy="614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Action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42BEB2-E1D8-D196-A5D9-A4B49A1BF174}"/>
              </a:ext>
            </a:extLst>
          </p:cNvPr>
          <p:cNvSpPr/>
          <p:nvPr/>
        </p:nvSpPr>
        <p:spPr>
          <a:xfrm>
            <a:off x="9507530" y="3556790"/>
            <a:ext cx="1783650" cy="614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Rule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AE6581-0A5B-0A3D-97FB-78451E863158}"/>
              </a:ext>
            </a:extLst>
          </p:cNvPr>
          <p:cNvSpPr txBox="1">
            <a:spLocks/>
          </p:cNvSpPr>
          <p:nvPr/>
        </p:nvSpPr>
        <p:spPr>
          <a:xfrm rot="19012644">
            <a:off x="6865687" y="2739371"/>
            <a:ext cx="2144969" cy="1332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tx1"/>
                </a:solidFill>
              </a:rPr>
              <a:t>Data Plane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EB9256-7885-E32F-1205-428FA8D5E21E}"/>
              </a:ext>
            </a:extLst>
          </p:cNvPr>
          <p:cNvSpPr txBox="1"/>
          <p:nvPr/>
        </p:nvSpPr>
        <p:spPr>
          <a:xfrm>
            <a:off x="311790" y="6454884"/>
            <a:ext cx="1127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Ryu Project Team. (2014). RYU SDN Framework — </a:t>
            </a:r>
            <a:r>
              <a:rPr lang="en-US" err="1">
                <a:effectLst/>
              </a:rPr>
              <a:t>Ryubook</a:t>
            </a:r>
            <a:r>
              <a:rPr lang="en-US">
                <a:effectLst/>
              </a:rPr>
              <a:t> 1.0 Documentation. Retrieved from https://ryu-sdn.org/</a:t>
            </a:r>
          </a:p>
        </p:txBody>
      </p:sp>
    </p:spTree>
    <p:extLst>
      <p:ext uri="{BB962C8B-B14F-4D97-AF65-F5344CB8AC3E}">
        <p14:creationId xmlns:p14="http://schemas.microsoft.com/office/powerpoint/2010/main" val="76428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FC1D8-C6F1-A085-E280-C2150F8D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A40D9A-4A10-2BBC-3845-4D0B8172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35" y="689842"/>
            <a:ext cx="9513869" cy="862834"/>
          </a:xfrm>
        </p:spPr>
        <p:txBody>
          <a:bodyPr>
            <a:noAutofit/>
          </a:bodyPr>
          <a:lstStyle/>
          <a:p>
            <a:r>
              <a:rPr lang="th-TH" sz="4800" b="1">
                <a:ea typeface="+mj-lt"/>
                <a:cs typeface="+mj-lt"/>
              </a:rPr>
              <a:t>มอดูล </a:t>
            </a:r>
            <a:r>
              <a:rPr lang="en-US" sz="4800" b="1">
                <a:ea typeface="+mj-lt"/>
                <a:cs typeface="+mj-lt"/>
              </a:rPr>
              <a:t>SDN: Flow Entry Structure </a:t>
            </a:r>
            <a:endParaRPr lang="en-US" sz="5400" b="1">
              <a:ea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935EA-2B26-BF85-2166-9EC8B9489687}"/>
              </a:ext>
            </a:extLst>
          </p:cNvPr>
          <p:cNvSpPr txBox="1"/>
          <p:nvPr/>
        </p:nvSpPr>
        <p:spPr>
          <a:xfrm>
            <a:off x="2764581" y="1746203"/>
            <a:ext cx="4134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/>
              <a:t>Source Mac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/>
              <a:t>Destination Mac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/>
              <a:t>Priority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045EE-EB8E-F0E3-EA4A-B80FE14ECD88}"/>
              </a:ext>
            </a:extLst>
          </p:cNvPr>
          <p:cNvSpPr txBox="1"/>
          <p:nvPr/>
        </p:nvSpPr>
        <p:spPr>
          <a:xfrm>
            <a:off x="8484745" y="1121789"/>
            <a:ext cx="31463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Packet Counter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Byte Counter</a:t>
            </a:r>
            <a:endParaRPr lang="th-TH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C00000"/>
                </a:solidFill>
              </a:rPr>
              <a:t>Server CPU Usage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A3550CC-7C21-6FAD-701B-E929D5AB8077}"/>
              </a:ext>
            </a:extLst>
          </p:cNvPr>
          <p:cNvCxnSpPr>
            <a:cxnSpLocks/>
            <a:stCxn id="3" idx="3"/>
            <a:endCxn id="19" idx="1"/>
          </p:cNvCxnSpPr>
          <p:nvPr/>
        </p:nvCxnSpPr>
        <p:spPr>
          <a:xfrm flipV="1">
            <a:off x="2292194" y="2029730"/>
            <a:ext cx="6192551" cy="3110112"/>
          </a:xfrm>
          <a:prstGeom prst="bentConnector3">
            <a:avLst>
              <a:gd name="adj1" fmla="val 67942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51736AE-D170-5B53-65AF-91233F9C2954}"/>
              </a:ext>
            </a:extLst>
          </p:cNvPr>
          <p:cNvSpPr txBox="1"/>
          <p:nvPr/>
        </p:nvSpPr>
        <p:spPr>
          <a:xfrm>
            <a:off x="2875087" y="3467364"/>
            <a:ext cx="3146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002060"/>
                </a:solidFill>
              </a:rPr>
              <a:t>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002060"/>
                </a:solidFill>
              </a:rPr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002060"/>
                </a:solidFill>
              </a:rPr>
              <a:t>Rate Limiting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BDFC0-6001-8E64-34E2-8ECE795D0027}"/>
              </a:ext>
            </a:extLst>
          </p:cNvPr>
          <p:cNvSpPr txBox="1"/>
          <p:nvPr/>
        </p:nvSpPr>
        <p:spPr>
          <a:xfrm>
            <a:off x="8586838" y="3890811"/>
            <a:ext cx="3757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We pull statistics every </a:t>
            </a:r>
            <a:r>
              <a:rPr lang="th-TH" sz="2800" b="1"/>
              <a:t>5</a:t>
            </a:r>
            <a:r>
              <a:rPr lang="en-US" sz="2800" b="1"/>
              <a:t> seconds then save to csv. file.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98028AB-8F63-737D-1C6F-BFB3CA4468E4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292194" y="4367865"/>
            <a:ext cx="6294644" cy="771977"/>
          </a:xfrm>
          <a:prstGeom prst="bentConnector3">
            <a:avLst>
              <a:gd name="adj1" fmla="val 66870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sh - Free web icons">
            <a:extLst>
              <a:ext uri="{FF2B5EF4-FFF2-40B4-BE49-F238E27FC236}">
                <a16:creationId xmlns:a16="http://schemas.microsoft.com/office/drawing/2014/main" id="{A12AD9FB-2194-A3EF-114D-A769EB834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35" y="2840043"/>
            <a:ext cx="810629" cy="8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0FAF763-47D8-5762-3911-C2D2431803DC}"/>
              </a:ext>
            </a:extLst>
          </p:cNvPr>
          <p:cNvGrpSpPr/>
          <p:nvPr/>
        </p:nvGrpSpPr>
        <p:grpSpPr>
          <a:xfrm>
            <a:off x="348857" y="1642246"/>
            <a:ext cx="2103025" cy="4016852"/>
            <a:chOff x="3028346" y="1895255"/>
            <a:chExt cx="2103025" cy="40168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912006-111C-2553-B918-CB6587B3866B}"/>
                </a:ext>
              </a:extLst>
            </p:cNvPr>
            <p:cNvSpPr/>
            <p:nvPr/>
          </p:nvSpPr>
          <p:spPr>
            <a:xfrm>
              <a:off x="3028346" y="1895255"/>
              <a:ext cx="2103025" cy="401685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600" b="1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88770-5CA1-4A61-51FF-A9220F114911}"/>
                </a:ext>
              </a:extLst>
            </p:cNvPr>
            <p:cNvSpPr/>
            <p:nvPr/>
          </p:nvSpPr>
          <p:spPr>
            <a:xfrm>
              <a:off x="3188033" y="5085374"/>
              <a:ext cx="1783650" cy="614953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/>
                <a:t>Statistic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7A8AF2-2E48-88D0-FC76-6BFF0B41A989}"/>
                </a:ext>
              </a:extLst>
            </p:cNvPr>
            <p:cNvSpPr txBox="1"/>
            <p:nvPr/>
          </p:nvSpPr>
          <p:spPr>
            <a:xfrm>
              <a:off x="3093582" y="1978448"/>
              <a:ext cx="19725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/>
                <a:t>Flow Entry</a:t>
              </a:r>
              <a:br>
                <a:rPr lang="en-US" sz="3600" b="1"/>
              </a:br>
              <a:r>
                <a:rPr lang="en-US" sz="3600" b="1"/>
                <a:t>Structure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EFCB41-EA32-B9D7-FA68-1F1AC89D8A95}"/>
                </a:ext>
              </a:extLst>
            </p:cNvPr>
            <p:cNvSpPr/>
            <p:nvPr/>
          </p:nvSpPr>
          <p:spPr>
            <a:xfrm>
              <a:off x="3176431" y="4324813"/>
              <a:ext cx="1783650" cy="614953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/>
                <a:t>Action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603A4D-C8DD-9D5C-BC8C-FB3249D480A8}"/>
                </a:ext>
              </a:extLst>
            </p:cNvPr>
            <p:cNvSpPr/>
            <p:nvPr/>
          </p:nvSpPr>
          <p:spPr>
            <a:xfrm>
              <a:off x="3164829" y="3564252"/>
              <a:ext cx="1783650" cy="614953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/>
                <a:t>Rule</a:t>
              </a:r>
            </a:p>
          </p:txBody>
        </p: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234D88A-FB83-532D-7274-39BF3E127046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 flipV="1">
            <a:off x="2280592" y="4252194"/>
            <a:ext cx="594495" cy="1270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4D32874-84D2-20EF-4E53-32BC497F26ED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68990" y="2531033"/>
            <a:ext cx="495591" cy="108768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391F6F-B05F-80AD-2F63-29E26D285054}"/>
              </a:ext>
            </a:extLst>
          </p:cNvPr>
          <p:cNvSpPr txBox="1"/>
          <p:nvPr/>
        </p:nvSpPr>
        <p:spPr>
          <a:xfrm>
            <a:off x="311790" y="6454884"/>
            <a:ext cx="1127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Ryu Project Team. (2014). RYU SDN Framework — </a:t>
            </a:r>
            <a:r>
              <a:rPr lang="en-US" err="1">
                <a:effectLst/>
              </a:rPr>
              <a:t>Ryubook</a:t>
            </a:r>
            <a:r>
              <a:rPr lang="en-US">
                <a:effectLst/>
              </a:rPr>
              <a:t> 1.0 Documentation. Retrieved from https://ryu-sdn.org/</a:t>
            </a:r>
          </a:p>
        </p:txBody>
      </p:sp>
    </p:spTree>
    <p:extLst>
      <p:ext uri="{BB962C8B-B14F-4D97-AF65-F5344CB8AC3E}">
        <p14:creationId xmlns:p14="http://schemas.microsoft.com/office/powerpoint/2010/main" val="266113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C9E87-DE14-D50D-EEA4-CE1F9D62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41C4E-87C6-ABC7-7DE8-589F6585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5BAF9-E4C4-289B-826E-41010C923217}"/>
              </a:ext>
            </a:extLst>
          </p:cNvPr>
          <p:cNvSpPr txBox="1"/>
          <p:nvPr/>
        </p:nvSpPr>
        <p:spPr>
          <a:xfrm>
            <a:off x="2854150" y="5520289"/>
            <a:ext cx="1757356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ICMP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2618C-1FCD-AAAF-2243-67D7E9AAA60E}"/>
              </a:ext>
            </a:extLst>
          </p:cNvPr>
          <p:cNvSpPr txBox="1"/>
          <p:nvPr/>
        </p:nvSpPr>
        <p:spPr>
          <a:xfrm>
            <a:off x="2854150" y="4726241"/>
            <a:ext cx="1757356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TCP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671B1-005C-35DE-EFEC-6D9D52F701CA}"/>
              </a:ext>
            </a:extLst>
          </p:cNvPr>
          <p:cNvSpPr txBox="1"/>
          <p:nvPr/>
        </p:nvSpPr>
        <p:spPr>
          <a:xfrm>
            <a:off x="446834" y="4889765"/>
            <a:ext cx="1330636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Random 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83C4E-8194-44AF-9BD7-EF340F8F90FC}"/>
              </a:ext>
            </a:extLst>
          </p:cNvPr>
          <p:cNvSpPr txBox="1"/>
          <p:nvPr/>
        </p:nvSpPr>
        <p:spPr>
          <a:xfrm>
            <a:off x="340154" y="1859311"/>
            <a:ext cx="1543996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Simulated Traffic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F1B5C-99FE-9905-D56E-CA13233D5030}"/>
              </a:ext>
            </a:extLst>
          </p:cNvPr>
          <p:cNvSpPr txBox="1"/>
          <p:nvPr/>
        </p:nvSpPr>
        <p:spPr>
          <a:xfrm>
            <a:off x="234998" y="3881198"/>
            <a:ext cx="1754308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Flow Entry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C88AC1-35DA-3F15-E443-32643843888E}"/>
              </a:ext>
            </a:extLst>
          </p:cNvPr>
          <p:cNvSpPr txBox="1"/>
          <p:nvPr/>
        </p:nvSpPr>
        <p:spPr>
          <a:xfrm>
            <a:off x="8660230" y="1399346"/>
            <a:ext cx="1263891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Packets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4FEEA-A96D-344B-7E57-E3D6B590643F}"/>
              </a:ext>
            </a:extLst>
          </p:cNvPr>
          <p:cNvSpPr txBox="1"/>
          <p:nvPr/>
        </p:nvSpPr>
        <p:spPr>
          <a:xfrm>
            <a:off x="6270763" y="1403138"/>
            <a:ext cx="1168546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APs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47549-A76F-0EE9-8861-BC1BE248AF1B}"/>
              </a:ext>
            </a:extLst>
          </p:cNvPr>
          <p:cNvSpPr txBox="1"/>
          <p:nvPr/>
        </p:nvSpPr>
        <p:spPr>
          <a:xfrm>
            <a:off x="5972501" y="2775887"/>
            <a:ext cx="1775999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Flow Entry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7F11B7-365F-DA9C-F2E3-9C4FDFFE78A5}"/>
              </a:ext>
            </a:extLst>
          </p:cNvPr>
          <p:cNvSpPr txBox="1"/>
          <p:nvPr/>
        </p:nvSpPr>
        <p:spPr>
          <a:xfrm>
            <a:off x="5936632" y="4986509"/>
            <a:ext cx="1519732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Detection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6832B-9D75-4E46-A66E-0FD9AAE091A7}"/>
              </a:ext>
            </a:extLst>
          </p:cNvPr>
          <p:cNvSpPr txBox="1"/>
          <p:nvPr/>
        </p:nvSpPr>
        <p:spPr>
          <a:xfrm>
            <a:off x="9423559" y="4465973"/>
            <a:ext cx="1923350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Rate Limiting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2AF06-AE89-C4AF-8C40-0494A656815C}"/>
              </a:ext>
            </a:extLst>
          </p:cNvPr>
          <p:cNvSpPr txBox="1"/>
          <p:nvPr/>
        </p:nvSpPr>
        <p:spPr>
          <a:xfrm>
            <a:off x="9423559" y="5571284"/>
            <a:ext cx="1923350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Forward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417A67-60B9-079E-6E31-26C5D428BB3D}"/>
              </a:ext>
            </a:extLst>
          </p:cNvPr>
          <p:cNvSpPr txBox="1"/>
          <p:nvPr/>
        </p:nvSpPr>
        <p:spPr>
          <a:xfrm>
            <a:off x="9423559" y="3360662"/>
            <a:ext cx="1923350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Block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D7B377-737D-3E31-BC23-5CD9C2CF028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112152" y="2936529"/>
            <a:ext cx="0" cy="9446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28AE6E-F18E-A116-22B2-9370E8ED9CB5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1112152" y="4465973"/>
            <a:ext cx="0" cy="4237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B55DF80-4381-A4A8-ADEC-0CCC3C43EB04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1777470" y="5428374"/>
            <a:ext cx="1076680" cy="38430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43A155E9-4E5D-941A-44FD-A67822837AC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1777470" y="5018629"/>
            <a:ext cx="1076680" cy="4097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11C4E18-3DA6-0F73-BE3F-517F0A39D7BA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4611506" y="5018629"/>
            <a:ext cx="1325126" cy="2602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B853DE6-B1C9-D167-7924-8BD223CC0817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4611506" y="5278897"/>
            <a:ext cx="1325126" cy="53378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810050F-49B6-EDD2-61CB-255112FFB9B1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855036" y="1987913"/>
            <a:ext cx="5465" cy="787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F1B5DFC-A85D-9EE4-F6A7-BC87802EADE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7456364" y="3653050"/>
            <a:ext cx="1967195" cy="162584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DFBE8FA-F2E4-76F0-E613-ACF0AB42B8D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7456364" y="4758361"/>
            <a:ext cx="1967195" cy="52053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4AC3AD8-D369-990C-F7D4-1D53C76B8330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456364" y="5278897"/>
            <a:ext cx="1967195" cy="5847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Arrow: Up 78">
            <a:extLst>
              <a:ext uri="{FF2B5EF4-FFF2-40B4-BE49-F238E27FC236}">
                <a16:creationId xmlns:a16="http://schemas.microsoft.com/office/drawing/2014/main" id="{CAB351EA-5898-AD8D-2D9B-9734C06FC9B4}"/>
              </a:ext>
            </a:extLst>
          </p:cNvPr>
          <p:cNvSpPr/>
          <p:nvPr/>
        </p:nvSpPr>
        <p:spPr>
          <a:xfrm flipV="1">
            <a:off x="6530426" y="3680918"/>
            <a:ext cx="649221" cy="1191517"/>
          </a:xfrm>
          <a:prstGeom prst="up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4340294-14C7-4E96-0591-A3BF0462AD56}"/>
              </a:ext>
            </a:extLst>
          </p:cNvPr>
          <p:cNvSpPr/>
          <p:nvPr/>
        </p:nvSpPr>
        <p:spPr>
          <a:xfrm>
            <a:off x="8073642" y="2343329"/>
            <a:ext cx="3700959" cy="3942730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BB09F1AC-72C9-7546-F07F-AF0A7E1010F9}"/>
              </a:ext>
            </a:extLst>
          </p:cNvPr>
          <p:cNvSpPr txBox="1">
            <a:spLocks/>
          </p:cNvSpPr>
          <p:nvPr/>
        </p:nvSpPr>
        <p:spPr>
          <a:xfrm>
            <a:off x="8795982" y="2300296"/>
            <a:ext cx="1975306" cy="86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ea typeface="+mj-lt"/>
                <a:cs typeface="+mj-lt"/>
              </a:rPr>
              <a:t>Firewall</a:t>
            </a:r>
            <a:endParaRPr lang="en-US" b="1">
              <a:ea typeface="Calibri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0EBEA2C-D460-C35D-98DF-D8B07F5F0C9F}"/>
              </a:ext>
            </a:extLst>
          </p:cNvPr>
          <p:cNvSpPr/>
          <p:nvPr/>
        </p:nvSpPr>
        <p:spPr>
          <a:xfrm>
            <a:off x="155450" y="1641703"/>
            <a:ext cx="5456040" cy="4644356"/>
          </a:xfrm>
          <a:prstGeom prst="rect">
            <a:avLst/>
          </a:prstGeom>
          <a:noFill/>
          <a:ln w="38100">
            <a:solidFill>
              <a:srgbClr val="00008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C2838CB0-7554-0FE4-5512-917F814AB2B4}"/>
              </a:ext>
            </a:extLst>
          </p:cNvPr>
          <p:cNvSpPr txBox="1">
            <a:spLocks/>
          </p:cNvSpPr>
          <p:nvPr/>
        </p:nvSpPr>
        <p:spPr>
          <a:xfrm>
            <a:off x="2176036" y="2422083"/>
            <a:ext cx="3022749" cy="1118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000" b="1">
                <a:solidFill>
                  <a:srgbClr val="000080"/>
                </a:solidFill>
                <a:ea typeface="+mj-lt"/>
                <a:cs typeface="+mj-lt"/>
              </a:rPr>
              <a:t>การเรียนรู้ของเครื่อง</a:t>
            </a:r>
            <a:endParaRPr lang="en-US" b="1">
              <a:solidFill>
                <a:srgbClr val="000080"/>
              </a:solidFill>
              <a:ea typeface="Calibri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31A623-CBB3-96EE-7C82-2FB5C1CBEEAB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7439309" y="1691734"/>
            <a:ext cx="1220921" cy="37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74D6AA9-A1DD-3ADD-B3FB-3B95CC1B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66" y="532985"/>
            <a:ext cx="9513869" cy="862834"/>
          </a:xfrm>
        </p:spPr>
        <p:txBody>
          <a:bodyPr>
            <a:noAutofit/>
          </a:bodyPr>
          <a:lstStyle/>
          <a:p>
            <a:r>
              <a:rPr lang="th-TH" sz="4800" b="1">
                <a:ea typeface="+mj-lt"/>
                <a:cs typeface="+mj-lt"/>
              </a:rPr>
              <a:t>มอดูล </a:t>
            </a:r>
            <a:r>
              <a:rPr lang="en-US" sz="4800" b="1">
                <a:ea typeface="+mj-lt"/>
                <a:cs typeface="+mj-lt"/>
              </a:rPr>
              <a:t>SDN: Overview</a:t>
            </a:r>
            <a:endParaRPr lang="en-US" sz="5400" b="1">
              <a:ea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9639B-452C-FA74-6BA1-3BCBD88FF1DB}"/>
              </a:ext>
            </a:extLst>
          </p:cNvPr>
          <p:cNvSpPr txBox="1"/>
          <p:nvPr/>
        </p:nvSpPr>
        <p:spPr>
          <a:xfrm>
            <a:off x="1181597" y="3241028"/>
            <a:ext cx="11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/>
              <a:t>ดึงข้อมูล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E8E8C-B693-01E2-CE52-21424D67E0F1}"/>
              </a:ext>
            </a:extLst>
          </p:cNvPr>
          <p:cNvSpPr txBox="1"/>
          <p:nvPr/>
        </p:nvSpPr>
        <p:spPr>
          <a:xfrm>
            <a:off x="1182662" y="4487833"/>
            <a:ext cx="11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/>
              <a:t>ฝึกฝนโมเดล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24D8A-14F7-EBE0-5D9D-7A88F5A0BBE4}"/>
              </a:ext>
            </a:extLst>
          </p:cNvPr>
          <p:cNvSpPr txBox="1"/>
          <p:nvPr/>
        </p:nvSpPr>
        <p:spPr>
          <a:xfrm>
            <a:off x="7474301" y="1281446"/>
            <a:ext cx="11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/>
              <a:t>ส่งไปยัง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19075-E270-79F3-2F41-FEF8FE13090D}"/>
              </a:ext>
            </a:extLst>
          </p:cNvPr>
          <p:cNvSpPr txBox="1"/>
          <p:nvPr/>
        </p:nvSpPr>
        <p:spPr>
          <a:xfrm>
            <a:off x="6645034" y="2220512"/>
            <a:ext cx="11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/>
              <a:t>ดึงข้อมูล</a:t>
            </a:r>
            <a:endParaRPr lang="en-US"/>
          </a:p>
        </p:txBody>
      </p:sp>
      <p:pic>
        <p:nvPicPr>
          <p:cNvPr id="7" name="Graphic 6" descr="Send with solid fill">
            <a:extLst>
              <a:ext uri="{FF2B5EF4-FFF2-40B4-BE49-F238E27FC236}">
                <a16:creationId xmlns:a16="http://schemas.microsoft.com/office/drawing/2014/main" id="{9B41122C-5462-54B2-575C-11B63DBF0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528112" flipH="1">
            <a:off x="7830129" y="1639439"/>
            <a:ext cx="504413" cy="50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87C121-9FE9-71CB-40CE-E67832B96E00}"/>
              </a:ext>
            </a:extLst>
          </p:cNvPr>
          <p:cNvSpPr txBox="1"/>
          <p:nvPr/>
        </p:nvSpPr>
        <p:spPr>
          <a:xfrm>
            <a:off x="7229773" y="5322379"/>
            <a:ext cx="11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/>
              <a:t>ส่งคำสั่ง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20" grpId="0" animBg="1"/>
      <p:bldP spid="21" grpId="0" animBg="1"/>
      <p:bldP spid="23" grpId="0" animBg="1"/>
      <p:bldP spid="81" grpId="0" animBg="1"/>
      <p:bldP spid="82" grpId="0"/>
      <p:bldP spid="85" grpId="0" animBg="1"/>
      <p:bldP spid="86" grpId="0"/>
      <p:bldP spid="14" grpId="0"/>
      <p:bldP spid="16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83D86-509A-1AAD-36D5-B4AF28E4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53250-FADD-CCDE-C60E-A0C71150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002D18-5F20-9FA8-E084-B91EFCBD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35" y="689842"/>
            <a:ext cx="10568184" cy="862834"/>
          </a:xfrm>
        </p:spPr>
        <p:txBody>
          <a:bodyPr>
            <a:noAutofit/>
          </a:bodyPr>
          <a:lstStyle/>
          <a:p>
            <a:r>
              <a:rPr lang="th-TH" sz="4800" b="1">
                <a:ea typeface="+mj-lt"/>
                <a:cs typeface="+mj-lt"/>
              </a:rPr>
              <a:t>มอดูล </a:t>
            </a:r>
            <a:r>
              <a:rPr lang="en-US" sz="4800" b="1">
                <a:ea typeface="+mj-lt"/>
                <a:cs typeface="+mj-lt"/>
              </a:rPr>
              <a:t>SDN: Machine Learning for DDoS Detection</a:t>
            </a:r>
            <a:endParaRPr lang="en-US" sz="5400" b="1">
              <a:ea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DB942-D1B4-390B-4904-9BA9B8C2C3D5}"/>
              </a:ext>
            </a:extLst>
          </p:cNvPr>
          <p:cNvSpPr txBox="1"/>
          <p:nvPr/>
        </p:nvSpPr>
        <p:spPr>
          <a:xfrm>
            <a:off x="898762" y="2040735"/>
            <a:ext cx="3292242" cy="9541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10 </a:t>
            </a:r>
            <a:r>
              <a:rPr lang="en-US" sz="2800" b="1" err="1"/>
              <a:t>pps</a:t>
            </a:r>
            <a:r>
              <a:rPr lang="en-US" sz="2800" b="1"/>
              <a:t> ~&gt; 40-1000 </a:t>
            </a:r>
            <a:r>
              <a:rPr lang="en-US" sz="2800" b="1" err="1"/>
              <a:t>Bpp</a:t>
            </a:r>
            <a:endParaRPr lang="en-US" sz="2800" b="1"/>
          </a:p>
          <a:p>
            <a:pPr algn="ctr"/>
            <a:r>
              <a:rPr lang="en-US" sz="2800" b="1"/>
              <a:t>100 </a:t>
            </a:r>
            <a:r>
              <a:rPr lang="en-US" sz="2800" b="1" err="1"/>
              <a:t>pps</a:t>
            </a:r>
            <a:r>
              <a:rPr lang="en-US" sz="2800" b="1"/>
              <a:t> ~&gt; 40-800 </a:t>
            </a:r>
            <a:r>
              <a:rPr lang="en-US" sz="2800" b="1" err="1"/>
              <a:t>Bpp</a:t>
            </a:r>
            <a:endParaRPr lang="en-US" sz="28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57703-93EB-6EB2-5B36-6607893A7D3B}"/>
              </a:ext>
            </a:extLst>
          </p:cNvPr>
          <p:cNvSpPr txBox="1"/>
          <p:nvPr/>
        </p:nvSpPr>
        <p:spPr>
          <a:xfrm>
            <a:off x="898761" y="4284561"/>
            <a:ext cx="3292243" cy="1384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1000 </a:t>
            </a:r>
            <a:r>
              <a:rPr lang="en-US" sz="2800" b="1" err="1"/>
              <a:t>pps</a:t>
            </a:r>
            <a:r>
              <a:rPr lang="en-US" sz="2800" b="1"/>
              <a:t> ~&gt; 100-1500 </a:t>
            </a:r>
            <a:r>
              <a:rPr lang="en-US" sz="2800" b="1" err="1"/>
              <a:t>Bpp</a:t>
            </a:r>
            <a:endParaRPr lang="en-US" sz="2800" b="1"/>
          </a:p>
          <a:p>
            <a:pPr algn="ctr"/>
            <a:r>
              <a:rPr lang="en-US" sz="2800" b="1"/>
              <a:t>10000 </a:t>
            </a:r>
            <a:r>
              <a:rPr lang="en-US" sz="2800" b="1" err="1"/>
              <a:t>pps</a:t>
            </a:r>
            <a:r>
              <a:rPr lang="en-US" sz="2800" b="1"/>
              <a:t> ~&gt; 40-400 </a:t>
            </a:r>
            <a:r>
              <a:rPr lang="en-US" sz="2800" b="1" err="1"/>
              <a:t>Bpp</a:t>
            </a:r>
            <a:endParaRPr lang="en-US" sz="2800" b="1"/>
          </a:p>
          <a:p>
            <a:pPr algn="ctr"/>
            <a:r>
              <a:rPr lang="en-US" sz="2800" b="1"/>
              <a:t>100000 </a:t>
            </a:r>
            <a:r>
              <a:rPr lang="en-US" sz="2800" b="1" err="1"/>
              <a:t>pps</a:t>
            </a:r>
            <a:r>
              <a:rPr lang="en-US" sz="2800" b="1"/>
              <a:t> ~&gt; 40-100 </a:t>
            </a:r>
            <a:r>
              <a:rPr lang="en-US" sz="2800" b="1" err="1"/>
              <a:t>Bpp</a:t>
            </a:r>
            <a:endParaRPr lang="en-US" sz="28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7C7CAD-1B11-9E30-CD89-2DF06A0C2AD8}"/>
              </a:ext>
            </a:extLst>
          </p:cNvPr>
          <p:cNvSpPr txBox="1"/>
          <p:nvPr/>
        </p:nvSpPr>
        <p:spPr>
          <a:xfrm>
            <a:off x="4449843" y="1988448"/>
            <a:ext cx="3292243" cy="9541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Burst Time: 5 – 30 s</a:t>
            </a:r>
          </a:p>
          <a:p>
            <a:pPr algn="ctr"/>
            <a:r>
              <a:rPr lang="en-US" sz="2800" b="1"/>
              <a:t>Pause Time: 30 – 60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4BA3F5-95A9-B278-4AE3-44C66D816CC5}"/>
              </a:ext>
            </a:extLst>
          </p:cNvPr>
          <p:cNvSpPr txBox="1"/>
          <p:nvPr/>
        </p:nvSpPr>
        <p:spPr>
          <a:xfrm>
            <a:off x="4449842" y="4484633"/>
            <a:ext cx="3292243" cy="9541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Burst Time: 3 – 15 s</a:t>
            </a:r>
          </a:p>
          <a:p>
            <a:pPr algn="ctr"/>
            <a:r>
              <a:rPr lang="en-US" sz="2800" b="1"/>
              <a:t>Pause Time: 30 – 45 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59A0C-7E54-79EB-62A8-035AC00204CB}"/>
              </a:ext>
            </a:extLst>
          </p:cNvPr>
          <p:cNvSpPr/>
          <p:nvPr/>
        </p:nvSpPr>
        <p:spPr>
          <a:xfrm>
            <a:off x="639922" y="1576530"/>
            <a:ext cx="7442193" cy="2166254"/>
          </a:xfrm>
          <a:prstGeom prst="rect">
            <a:avLst/>
          </a:prstGeom>
          <a:noFill/>
          <a:ln w="38100">
            <a:solidFill>
              <a:srgbClr val="00008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9CA06D-18C3-FC20-6183-3F309408FEC2}"/>
              </a:ext>
            </a:extLst>
          </p:cNvPr>
          <p:cNvSpPr/>
          <p:nvPr/>
        </p:nvSpPr>
        <p:spPr>
          <a:xfrm>
            <a:off x="639922" y="3742784"/>
            <a:ext cx="7442193" cy="2123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BB403-AAA4-BC64-EC5D-FDD4362A19A6}"/>
              </a:ext>
            </a:extLst>
          </p:cNvPr>
          <p:cNvSpPr txBox="1"/>
          <p:nvPr/>
        </p:nvSpPr>
        <p:spPr>
          <a:xfrm>
            <a:off x="1017476" y="3407613"/>
            <a:ext cx="2592547" cy="584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Simulated Traffic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CDF28-342A-0FE7-4A50-AE52BE6A5E52}"/>
              </a:ext>
            </a:extLst>
          </p:cNvPr>
          <p:cNvSpPr txBox="1"/>
          <p:nvPr/>
        </p:nvSpPr>
        <p:spPr>
          <a:xfrm>
            <a:off x="5653548" y="3048000"/>
            <a:ext cx="1740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000080"/>
                </a:solidFill>
              </a:rPr>
              <a:t>Normal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B7E7F-8B4B-F662-89E1-B852898DB7FC}"/>
              </a:ext>
            </a:extLst>
          </p:cNvPr>
          <p:cNvSpPr txBox="1"/>
          <p:nvPr/>
        </p:nvSpPr>
        <p:spPr>
          <a:xfrm>
            <a:off x="5653548" y="3742685"/>
            <a:ext cx="1740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</a:rPr>
              <a:t>DDoS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FB4EC-365C-99C7-3B35-577343D96AD9}"/>
              </a:ext>
            </a:extLst>
          </p:cNvPr>
          <p:cNvSpPr txBox="1"/>
          <p:nvPr/>
        </p:nvSpPr>
        <p:spPr>
          <a:xfrm>
            <a:off x="9086072" y="3217277"/>
            <a:ext cx="1915155" cy="1077218"/>
          </a:xfrm>
          <a:prstGeom prst="rect">
            <a:avLst/>
          </a:prstGeom>
          <a:noFill/>
          <a:ln w="38100">
            <a:solidFill>
              <a:schemeClr val="tx1">
                <a:lumMod val="25000"/>
                <a:lumOff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25000"/>
                    <a:lumOff val="75000"/>
                  </a:schemeClr>
                </a:solidFill>
              </a:rPr>
              <a:t>Save Flow Table to .csv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C1CE32-F115-A79A-110E-0F637697F1C5}"/>
              </a:ext>
            </a:extLst>
          </p:cNvPr>
          <p:cNvSpPr txBox="1"/>
          <p:nvPr/>
        </p:nvSpPr>
        <p:spPr>
          <a:xfrm>
            <a:off x="8887925" y="4900131"/>
            <a:ext cx="2311447" cy="1077218"/>
          </a:xfrm>
          <a:prstGeom prst="rect">
            <a:avLst/>
          </a:prstGeom>
          <a:noFill/>
          <a:ln w="38100">
            <a:solidFill>
              <a:schemeClr val="tx1">
                <a:lumMod val="25000"/>
                <a:lumOff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25000"/>
                    <a:lumOff val="75000"/>
                  </a:schemeClr>
                </a:solidFill>
              </a:rPr>
              <a:t>Train Random Forest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ECD42D-C3C1-0604-FFBD-61A0D4C4E99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10043648" y="2696921"/>
            <a:ext cx="2" cy="520356"/>
          </a:xfrm>
          <a:prstGeom prst="straightConnector1">
            <a:avLst/>
          </a:prstGeom>
          <a:ln w="38100">
            <a:solidFill>
              <a:schemeClr val="tx1">
                <a:lumMod val="25000"/>
                <a:lumOff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D7FA15-F42E-0A63-A0D1-318DB7360C53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10043649" y="4294495"/>
            <a:ext cx="1" cy="605636"/>
          </a:xfrm>
          <a:prstGeom prst="straightConnector1">
            <a:avLst/>
          </a:prstGeom>
          <a:ln w="38100">
            <a:solidFill>
              <a:schemeClr val="tx1">
                <a:lumMod val="25000"/>
                <a:lumOff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5FA54E-4635-3A1A-5799-1C18B4AE0E0D}"/>
              </a:ext>
            </a:extLst>
          </p:cNvPr>
          <p:cNvSpPr txBox="1"/>
          <p:nvPr/>
        </p:nvSpPr>
        <p:spPr>
          <a:xfrm>
            <a:off x="8704061" y="1619703"/>
            <a:ext cx="2679173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Simulated Traffic</a:t>
            </a:r>
          </a:p>
          <a:p>
            <a:pPr algn="ctr"/>
            <a:r>
              <a:rPr lang="en-US" sz="3200" b="1"/>
              <a:t>(hping3)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88E570-0202-F400-9409-0862AD246B63}"/>
              </a:ext>
            </a:extLst>
          </p:cNvPr>
          <p:cNvSpPr txBox="1"/>
          <p:nvPr/>
        </p:nvSpPr>
        <p:spPr>
          <a:xfrm>
            <a:off x="3761630" y="3549280"/>
            <a:ext cx="174031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Duration ~</a:t>
            </a:r>
            <a:r>
              <a:rPr lang="th-TH" sz="2000" b="1"/>
              <a:t> 3 </a:t>
            </a:r>
            <a:r>
              <a:rPr lang="en-US" sz="2000" b="1" err="1"/>
              <a:t>hrs</a:t>
            </a:r>
            <a:endParaRPr lang="en-US" sz="2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09ED0C-2FAD-F5D6-1DC3-3B4FE873CE6E}"/>
              </a:ext>
            </a:extLst>
          </p:cNvPr>
          <p:cNvSpPr txBox="1"/>
          <p:nvPr/>
        </p:nvSpPr>
        <p:spPr>
          <a:xfrm>
            <a:off x="879046" y="6455783"/>
            <a:ext cx="2311447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5000"/>
                <a:lumOff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pps</a:t>
            </a:r>
            <a:r>
              <a:rPr lang="en-US" sz="2000" b="1"/>
              <a:t> = Packet Per Second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BA3AF3-2F18-E143-8274-F4C781BCC70C}"/>
              </a:ext>
            </a:extLst>
          </p:cNvPr>
          <p:cNvSpPr txBox="1"/>
          <p:nvPr/>
        </p:nvSpPr>
        <p:spPr>
          <a:xfrm>
            <a:off x="3190493" y="6457576"/>
            <a:ext cx="2311447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5000"/>
                <a:lumOff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Bps = Byte Per Packet</a:t>
            </a:r>
          </a:p>
        </p:txBody>
      </p:sp>
    </p:spTree>
    <p:extLst>
      <p:ext uri="{BB962C8B-B14F-4D97-AF65-F5344CB8AC3E}">
        <p14:creationId xmlns:p14="http://schemas.microsoft.com/office/powerpoint/2010/main" val="123885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12" grpId="0" animBg="1"/>
      <p:bldP spid="23" grpId="0"/>
      <p:bldP spid="25" grpId="0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F4E83-03EB-627A-0BCE-26CAB036D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E403F3CD-45C4-81E0-0DF0-09D41F304FD7}"/>
              </a:ext>
            </a:extLst>
          </p:cNvPr>
          <p:cNvSpPr/>
          <p:nvPr/>
        </p:nvSpPr>
        <p:spPr>
          <a:xfrm>
            <a:off x="415799" y="3081451"/>
            <a:ext cx="8321797" cy="3086707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3718C-27A7-0231-529B-F843A53C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025864-7CE7-4822-FE77-0EF73D1E1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35" y="689842"/>
            <a:ext cx="10568184" cy="862834"/>
          </a:xfrm>
        </p:spPr>
        <p:txBody>
          <a:bodyPr>
            <a:noAutofit/>
          </a:bodyPr>
          <a:lstStyle/>
          <a:p>
            <a:r>
              <a:rPr lang="th-TH" sz="4800" b="1">
                <a:ea typeface="+mj-lt"/>
                <a:cs typeface="+mj-lt"/>
              </a:rPr>
              <a:t>มอดูล </a:t>
            </a:r>
            <a:r>
              <a:rPr lang="en-US" sz="4800" b="1">
                <a:ea typeface="+mj-lt"/>
                <a:cs typeface="+mj-lt"/>
              </a:rPr>
              <a:t>SDN: Machine Learning for DDoS Detection</a:t>
            </a:r>
            <a:endParaRPr lang="en-US" sz="5400" b="1">
              <a:ea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A0BFB-5BD2-1A1D-3328-C37B12E84C6C}"/>
              </a:ext>
            </a:extLst>
          </p:cNvPr>
          <p:cNvSpPr txBox="1"/>
          <p:nvPr/>
        </p:nvSpPr>
        <p:spPr>
          <a:xfrm>
            <a:off x="8887925" y="4900131"/>
            <a:ext cx="2311447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Train Random Forest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CA857A-B0AF-64CC-7108-B353F4BADC3C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10043650" y="2161305"/>
            <a:ext cx="0" cy="10559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F04E7-AABD-31B8-1E69-6594E847D0C6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10043649" y="4294495"/>
            <a:ext cx="1" cy="605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31F6B26-4D9B-2AFC-F03D-206D8253E3E2}"/>
              </a:ext>
            </a:extLst>
          </p:cNvPr>
          <p:cNvSpPr txBox="1"/>
          <p:nvPr/>
        </p:nvSpPr>
        <p:spPr>
          <a:xfrm>
            <a:off x="8812764" y="1576530"/>
            <a:ext cx="2461771" cy="584775"/>
          </a:xfrm>
          <a:prstGeom prst="rect">
            <a:avLst/>
          </a:prstGeom>
          <a:noFill/>
          <a:ln w="38100">
            <a:solidFill>
              <a:schemeClr val="tx1">
                <a:lumMod val="25000"/>
                <a:lumOff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25000"/>
                    <a:lumOff val="75000"/>
                  </a:schemeClr>
                </a:solidFill>
              </a:rPr>
              <a:t>Simulated Traffic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BC3750-1083-55A1-DD70-141F65C6B295}"/>
              </a:ext>
            </a:extLst>
          </p:cNvPr>
          <p:cNvSpPr txBox="1"/>
          <p:nvPr/>
        </p:nvSpPr>
        <p:spPr>
          <a:xfrm>
            <a:off x="9086072" y="3217277"/>
            <a:ext cx="1915155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Save Statistic to .csv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52E535-F430-474F-7862-A34DB9F65CA5}"/>
              </a:ext>
            </a:extLst>
          </p:cNvPr>
          <p:cNvGrpSpPr/>
          <p:nvPr/>
        </p:nvGrpSpPr>
        <p:grpSpPr>
          <a:xfrm>
            <a:off x="684790" y="2138044"/>
            <a:ext cx="7409165" cy="461665"/>
            <a:chOff x="719331" y="2755612"/>
            <a:chExt cx="7409165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4D88D6-F457-F138-5B14-BDC8735C1831}"/>
                </a:ext>
              </a:extLst>
            </p:cNvPr>
            <p:cNvSpPr txBox="1"/>
            <p:nvPr/>
          </p:nvSpPr>
          <p:spPr>
            <a:xfrm>
              <a:off x="719331" y="2755612"/>
              <a:ext cx="1481833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Packet Count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6D9F29-6758-DD1D-FE62-8038B9369B7D}"/>
                </a:ext>
              </a:extLst>
            </p:cNvPr>
            <p:cNvSpPr txBox="1"/>
            <p:nvPr/>
          </p:nvSpPr>
          <p:spPr>
            <a:xfrm>
              <a:off x="2201164" y="2755612"/>
              <a:ext cx="1481833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Byte Count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BABA30-4FF9-1A0F-7524-17D1B9BCD1B9}"/>
                </a:ext>
              </a:extLst>
            </p:cNvPr>
            <p:cNvSpPr txBox="1"/>
            <p:nvPr/>
          </p:nvSpPr>
          <p:spPr>
            <a:xfrm>
              <a:off x="3682997" y="2755612"/>
              <a:ext cx="1481833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Packet Rate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4BD09A-74AC-4670-E6A3-8BFF7A89B47E}"/>
                </a:ext>
              </a:extLst>
            </p:cNvPr>
            <p:cNvSpPr txBox="1"/>
            <p:nvPr/>
          </p:nvSpPr>
          <p:spPr>
            <a:xfrm>
              <a:off x="5164830" y="2755612"/>
              <a:ext cx="1481833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Byte Rate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F655FB-74C8-721D-BFA0-E93C86FDF598}"/>
                </a:ext>
              </a:extLst>
            </p:cNvPr>
            <p:cNvSpPr txBox="1"/>
            <p:nvPr/>
          </p:nvSpPr>
          <p:spPr>
            <a:xfrm>
              <a:off x="6646663" y="2755612"/>
              <a:ext cx="1481833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CPU Usage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22F4C1-D1BD-36B7-4784-A415E5B3B24E}"/>
              </a:ext>
            </a:extLst>
          </p:cNvPr>
          <p:cNvSpPr txBox="1"/>
          <p:nvPr/>
        </p:nvSpPr>
        <p:spPr>
          <a:xfrm>
            <a:off x="684791" y="1522491"/>
            <a:ext cx="7421994" cy="1077218"/>
          </a:xfrm>
          <a:prstGeom prst="rect">
            <a:avLst/>
          </a:prstGeom>
          <a:noFill/>
          <a:ln w="38100">
            <a:solidFill>
              <a:srgbClr val="0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Features</a:t>
            </a:r>
          </a:p>
          <a:p>
            <a:pPr algn="ctr"/>
            <a:r>
              <a:rPr lang="en-US" sz="3200" b="1"/>
              <a:t> 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908337-8F0B-17AC-2CAF-F825915D0AE8}"/>
              </a:ext>
            </a:extLst>
          </p:cNvPr>
          <p:cNvGrpSpPr/>
          <p:nvPr/>
        </p:nvGrpSpPr>
        <p:grpSpPr>
          <a:xfrm>
            <a:off x="3093098" y="3217277"/>
            <a:ext cx="2592548" cy="1157882"/>
            <a:chOff x="3105929" y="3429000"/>
            <a:chExt cx="2592548" cy="115788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E420C74-BCF6-98D3-CBEF-FCFE89C7030E}"/>
                </a:ext>
              </a:extLst>
            </p:cNvPr>
            <p:cNvSpPr txBox="1"/>
            <p:nvPr/>
          </p:nvSpPr>
          <p:spPr>
            <a:xfrm>
              <a:off x="3105929" y="3429000"/>
              <a:ext cx="2592547" cy="584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/>
                <a:t>ICMP Model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8AE77D6-8296-DCD3-62A1-BA740D574E33}"/>
                </a:ext>
              </a:extLst>
            </p:cNvPr>
            <p:cNvSpPr txBox="1"/>
            <p:nvPr/>
          </p:nvSpPr>
          <p:spPr>
            <a:xfrm>
              <a:off x="3105930" y="4002107"/>
              <a:ext cx="2592547" cy="584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/>
                <a:t>TCP Model</a:t>
              </a: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EE53DC-CFDE-8E37-9773-4940A4FB937C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flipH="1">
            <a:off x="4389372" y="2599709"/>
            <a:ext cx="6416" cy="617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BFEF1F0-CF20-1D3F-CF4F-E68D8A9C33DC}"/>
              </a:ext>
            </a:extLst>
          </p:cNvPr>
          <p:cNvSpPr txBox="1"/>
          <p:nvPr/>
        </p:nvSpPr>
        <p:spPr>
          <a:xfrm>
            <a:off x="532435" y="5016058"/>
            <a:ext cx="3358890" cy="1077218"/>
          </a:xfrm>
          <a:prstGeom prst="rect">
            <a:avLst/>
          </a:prstGeom>
          <a:noFill/>
          <a:ln w="38100">
            <a:solidFill>
              <a:srgbClr val="0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0080"/>
                </a:solidFill>
              </a:rPr>
              <a:t>MAC Address with</a:t>
            </a:r>
          </a:p>
          <a:p>
            <a:pPr algn="ctr"/>
            <a:r>
              <a:rPr lang="en-US" sz="3200" b="1">
                <a:solidFill>
                  <a:srgbClr val="000080"/>
                </a:solidFill>
              </a:rPr>
              <a:t>Statistics from flow rule 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9B9F641-B7F0-59E4-F28B-A7A9DAB42F19}"/>
              </a:ext>
            </a:extLst>
          </p:cNvPr>
          <p:cNvSpPr/>
          <p:nvPr/>
        </p:nvSpPr>
        <p:spPr>
          <a:xfrm rot="-2700000">
            <a:off x="1773057" y="4059472"/>
            <a:ext cx="1219200" cy="603903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00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0080"/>
                </a:solidFill>
              </a:rPr>
              <a:t>INPUT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35B23F-0FAB-E0A5-09E4-BB399A7E2428}"/>
              </a:ext>
            </a:extLst>
          </p:cNvPr>
          <p:cNvSpPr txBox="1"/>
          <p:nvPr/>
        </p:nvSpPr>
        <p:spPr>
          <a:xfrm>
            <a:off x="5266950" y="5016058"/>
            <a:ext cx="3358890" cy="1077218"/>
          </a:xfrm>
          <a:prstGeom prst="rect">
            <a:avLst/>
          </a:prstGeom>
          <a:noFill/>
          <a:ln w="38100">
            <a:solidFill>
              <a:srgbClr val="0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0080"/>
                </a:solidFill>
              </a:rPr>
              <a:t>Detection Probability</a:t>
            </a:r>
          </a:p>
          <a:p>
            <a:pPr algn="ctr"/>
            <a:r>
              <a:rPr lang="en-US" sz="3200" b="1">
                <a:solidFill>
                  <a:srgbClr val="000080"/>
                </a:solidFill>
              </a:rPr>
              <a:t>DDoS = ? , Normal = ?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CC10F7B7-AEF6-2892-B1FC-4B22DF5858D0}"/>
              </a:ext>
            </a:extLst>
          </p:cNvPr>
          <p:cNvSpPr/>
          <p:nvPr/>
        </p:nvSpPr>
        <p:spPr>
          <a:xfrm rot="2700000">
            <a:off x="5818047" y="4046210"/>
            <a:ext cx="1219200" cy="603903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00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0080"/>
                </a:solidFill>
              </a:rPr>
              <a:t>OUTPUT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4862FB-5485-F56A-A08B-C1D53C15B9EC}"/>
              </a:ext>
            </a:extLst>
          </p:cNvPr>
          <p:cNvSpPr txBox="1"/>
          <p:nvPr/>
        </p:nvSpPr>
        <p:spPr>
          <a:xfrm>
            <a:off x="473647" y="3102661"/>
            <a:ext cx="128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Use Case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264A400-0689-0793-6B28-6EE9A6B91B70}"/>
              </a:ext>
            </a:extLst>
          </p:cNvPr>
          <p:cNvSpPr txBox="1"/>
          <p:nvPr/>
        </p:nvSpPr>
        <p:spPr>
          <a:xfrm>
            <a:off x="4459058" y="2573374"/>
            <a:ext cx="30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Training by using </a:t>
            </a:r>
            <a:r>
              <a:rPr lang="en-US" sz="2800" b="1" err="1"/>
              <a:t>sklearn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9307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0" grpId="0" animBg="1"/>
      <p:bldP spid="72" grpId="0" animBg="1"/>
      <p:bldP spid="73" grpId="0" animBg="1"/>
      <p:bldP spid="75" grpId="0" animBg="1"/>
      <p:bldP spid="77" grpId="0"/>
      <p:bldP spid="7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3B726-11D1-8884-12C6-6A2DD15F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6E8E5-E34B-6AC2-A09F-1BB7199E61F0}"/>
              </a:ext>
            </a:extLst>
          </p:cNvPr>
          <p:cNvSpPr txBox="1"/>
          <p:nvPr/>
        </p:nvSpPr>
        <p:spPr>
          <a:xfrm>
            <a:off x="808322" y="5173181"/>
            <a:ext cx="43116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Accuracy</a:t>
            </a:r>
            <a:r>
              <a:rPr lang="en-US" sz="3200" b="1">
                <a:latin typeface="TH Sarabun New" panose="020B0500040200020003" pitchFamily="34" charset="-34"/>
                <a:ea typeface="Angsana New" panose="02020603050405020304" pitchFamily="18" charset="-34"/>
              </a:rPr>
              <a:t>: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92.1%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</a:endParaRP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352461B3-3F4D-A7BB-80B0-C027A821A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" t="3510" r="2195"/>
          <a:stretch/>
        </p:blipFill>
        <p:spPr bwMode="auto">
          <a:xfrm>
            <a:off x="6294045" y="915906"/>
            <a:ext cx="5482255" cy="41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16A5B2-4C6F-6A2C-3758-C20D1359F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" t="2809" r="2391"/>
          <a:stretch/>
        </p:blipFill>
        <p:spPr bwMode="auto">
          <a:xfrm>
            <a:off x="246697" y="915906"/>
            <a:ext cx="5434950" cy="41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4C029E-E2EA-9B8F-2100-EBB90D861F2C}"/>
              </a:ext>
            </a:extLst>
          </p:cNvPr>
          <p:cNvSpPr txBox="1"/>
          <p:nvPr/>
        </p:nvSpPr>
        <p:spPr>
          <a:xfrm>
            <a:off x="7154270" y="5169434"/>
            <a:ext cx="376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Accuracy</a:t>
            </a:r>
            <a:r>
              <a:rPr lang="en-US" sz="3200" b="1">
                <a:latin typeface="TH Sarabun New" panose="020B0500040200020003" pitchFamily="34" charset="-34"/>
                <a:ea typeface="Angsana New" panose="02020603050405020304" pitchFamily="18" charset="-34"/>
              </a:rPr>
              <a:t>: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9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4.0</a:t>
            </a:r>
            <a:r>
              <a:rPr lang="th-TH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%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A65219-3FF1-F2DB-3D89-390CFFEB3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35771"/>
              </p:ext>
            </p:extLst>
          </p:nvPr>
        </p:nvGraphicFramePr>
        <p:xfrm>
          <a:off x="4849195" y="4943703"/>
          <a:ext cx="1998876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9438">
                  <a:extLst>
                    <a:ext uri="{9D8B030D-6E8A-4147-A177-3AD203B41FA5}">
                      <a16:colId xmlns:a16="http://schemas.microsoft.com/office/drawing/2014/main" val="2624117240"/>
                    </a:ext>
                  </a:extLst>
                </a:gridCol>
                <a:gridCol w="999438">
                  <a:extLst>
                    <a:ext uri="{9D8B030D-6E8A-4147-A177-3AD203B41FA5}">
                      <a16:colId xmlns:a16="http://schemas.microsoft.com/office/drawing/2014/main" val="514363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/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9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367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21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7AFF-50C7-F326-21AE-DCE1BD3B9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C515-00BA-5D02-24CA-DB222065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5400" b="1">
                <a:ea typeface="+mj-lt"/>
                <a:cs typeface="+mj-lt"/>
              </a:rPr>
              <a:t>บทนำ</a:t>
            </a:r>
            <a:r>
              <a:rPr lang="en-US" sz="5400" b="1">
                <a:ea typeface="+mj-lt"/>
                <a:cs typeface="+mj-lt"/>
              </a:rPr>
              <a:t>: </a:t>
            </a:r>
            <a:r>
              <a:rPr lang="th-TH" sz="5400" b="1">
                <a:ea typeface="+mj-lt"/>
                <a:cs typeface="+mj-lt"/>
              </a:rPr>
              <a:t>ที่มาและความสำคัญ</a:t>
            </a:r>
            <a:endParaRPr lang="en-US" sz="54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64791-566B-FB69-B8B0-D8BC6499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1C86C-D5CB-7A31-0F6E-3F44CADC1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1342866"/>
            <a:ext cx="8640381" cy="4486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505620-FE7A-18D8-0B5A-AC526F926B19}"/>
              </a:ext>
            </a:extLst>
          </p:cNvPr>
          <p:cNvSpPr txBox="1"/>
          <p:nvPr/>
        </p:nvSpPr>
        <p:spPr>
          <a:xfrm>
            <a:off x="2954594" y="6488668"/>
            <a:ext cx="6282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2024 Imperva DDoS Threat Landscape Report</a:t>
            </a:r>
          </a:p>
        </p:txBody>
      </p:sp>
    </p:spTree>
    <p:extLst>
      <p:ext uri="{BB962C8B-B14F-4D97-AF65-F5344CB8AC3E}">
        <p14:creationId xmlns:p14="http://schemas.microsoft.com/office/powerpoint/2010/main" val="714486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FAFAF-E90A-F7F9-3800-57B5DC8CA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C4F31-5402-C628-7EDB-61B8FAA8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217C2-66E6-840D-C3DA-6F616514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38" y="687472"/>
            <a:ext cx="9513869" cy="862834"/>
          </a:xfrm>
        </p:spPr>
        <p:txBody>
          <a:bodyPr>
            <a:noAutofit/>
          </a:bodyPr>
          <a:lstStyle/>
          <a:p>
            <a:r>
              <a:rPr lang="th-TH" sz="4800" b="1">
                <a:ea typeface="+mj-lt"/>
                <a:cs typeface="+mj-lt"/>
              </a:rPr>
              <a:t>มอดูล </a:t>
            </a:r>
            <a:r>
              <a:rPr lang="en-US" sz="4800" b="1">
                <a:ea typeface="+mj-lt"/>
                <a:cs typeface="+mj-lt"/>
              </a:rPr>
              <a:t>SDN: Firewall</a:t>
            </a:r>
            <a:endParaRPr lang="en-US" sz="5400" b="1">
              <a:ea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7BD7D-1F28-12A1-C2E5-8B8413BB5F87}"/>
              </a:ext>
            </a:extLst>
          </p:cNvPr>
          <p:cNvSpPr txBox="1"/>
          <p:nvPr/>
        </p:nvSpPr>
        <p:spPr>
          <a:xfrm>
            <a:off x="132078" y="3497741"/>
            <a:ext cx="1519732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3B283-EE69-6416-3E28-CFE546FF3BF7}"/>
              </a:ext>
            </a:extLst>
          </p:cNvPr>
          <p:cNvSpPr txBox="1"/>
          <p:nvPr/>
        </p:nvSpPr>
        <p:spPr>
          <a:xfrm>
            <a:off x="4991665" y="3486701"/>
            <a:ext cx="1923350" cy="584775"/>
          </a:xfrm>
          <a:prstGeom prst="rect">
            <a:avLst/>
          </a:prstGeom>
          <a:noFill/>
          <a:ln w="38100"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Rate Limiting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60AB1-653A-C67B-9D70-F6CAB2D630D9}"/>
              </a:ext>
            </a:extLst>
          </p:cNvPr>
          <p:cNvSpPr txBox="1"/>
          <p:nvPr/>
        </p:nvSpPr>
        <p:spPr>
          <a:xfrm>
            <a:off x="4706629" y="2257949"/>
            <a:ext cx="1923350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Block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524DC-5825-2B47-2425-F4580633FA9B}"/>
              </a:ext>
            </a:extLst>
          </p:cNvPr>
          <p:cNvSpPr txBox="1"/>
          <p:nvPr/>
        </p:nvSpPr>
        <p:spPr>
          <a:xfrm>
            <a:off x="2759552" y="4880023"/>
            <a:ext cx="1923350" cy="584775"/>
          </a:xfrm>
          <a:prstGeom prst="rect">
            <a:avLst/>
          </a:prstGeom>
          <a:noFill/>
          <a:ln w="38100">
            <a:solidFill>
              <a:srgbClr val="0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Forward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065A8F-7950-4823-C7E9-EE208C9F14F2}"/>
              </a:ext>
            </a:extLst>
          </p:cNvPr>
          <p:cNvSpPr txBox="1"/>
          <p:nvPr/>
        </p:nvSpPr>
        <p:spPr>
          <a:xfrm>
            <a:off x="8737600" y="2257949"/>
            <a:ext cx="2493422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Permanent Block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65AD6D-A24F-0450-2EDD-903C961A00A1}"/>
              </a:ext>
            </a:extLst>
          </p:cNvPr>
          <p:cNvSpPr txBox="1"/>
          <p:nvPr/>
        </p:nvSpPr>
        <p:spPr>
          <a:xfrm>
            <a:off x="8658970" y="4880023"/>
            <a:ext cx="2477430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Temporary Block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2AD7580-3644-0F7B-7024-27850BD3A903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1651810" y="2550337"/>
            <a:ext cx="3054819" cy="1239792"/>
          </a:xfrm>
          <a:prstGeom prst="bentConnector3">
            <a:avLst>
              <a:gd name="adj1" fmla="val 18458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9FE7BE-10C9-0C58-ED60-5536117C5D0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651810" y="3779089"/>
            <a:ext cx="3339855" cy="11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0723650-4798-6FC7-C5CD-85ED8E1166DF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1651810" y="3790129"/>
            <a:ext cx="1107742" cy="1382282"/>
          </a:xfrm>
          <a:prstGeom prst="bentConnector3">
            <a:avLst>
              <a:gd name="adj1" fmla="val 50888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35D27D-10BF-59B6-EE5C-EEAB32C8F8EC}"/>
                  </a:ext>
                </a:extLst>
              </p:cNvPr>
              <p:cNvSpPr txBox="1"/>
              <p:nvPr/>
            </p:nvSpPr>
            <p:spPr>
              <a:xfrm>
                <a:off x="1721297" y="2104420"/>
                <a:ext cx="30246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If abnormal Probability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35D27D-10BF-59B6-EE5C-EEAB32C8F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97" y="2104420"/>
                <a:ext cx="3024647" cy="461665"/>
              </a:xfrm>
              <a:prstGeom prst="rect">
                <a:avLst/>
              </a:prstGeom>
              <a:blipFill>
                <a:blip r:embed="rId2"/>
                <a:stretch>
                  <a:fillRect l="-301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17B66ABD-5092-BB55-F224-E7A98DC2D3AB}"/>
              </a:ext>
            </a:extLst>
          </p:cNvPr>
          <p:cNvSpPr txBox="1"/>
          <p:nvPr/>
        </p:nvSpPr>
        <p:spPr>
          <a:xfrm>
            <a:off x="1828279" y="4264829"/>
            <a:ext cx="149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else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FCA168C-8061-7DF3-C5A7-D1BBD0D42720}"/>
                  </a:ext>
                </a:extLst>
              </p:cNvPr>
              <p:cNvSpPr txBox="1"/>
              <p:nvPr/>
            </p:nvSpPr>
            <p:spPr>
              <a:xfrm>
                <a:off x="2327325" y="3013501"/>
                <a:ext cx="23866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Else If abnormal probability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FCA168C-8061-7DF3-C5A7-D1BBD0D42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325" y="3013501"/>
                <a:ext cx="2386637" cy="830997"/>
              </a:xfrm>
              <a:prstGeom prst="rect">
                <a:avLst/>
              </a:prstGeom>
              <a:blipFill>
                <a:blip r:embed="rId3"/>
                <a:stretch>
                  <a:fillRect l="-4092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0EED559-9D04-1593-4FEF-CAC727105B14}"/>
                  </a:ext>
                </a:extLst>
              </p:cNvPr>
              <p:cNvSpPr txBox="1"/>
              <p:nvPr/>
            </p:nvSpPr>
            <p:spPr>
              <a:xfrm>
                <a:off x="8778091" y="5456590"/>
                <a:ext cx="22391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rgbClr val="000080"/>
                    </a:solidFill>
                  </a:rPr>
                  <a:t>Idle Timeout =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00008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 dirty="0" smtClean="0">
                        <a:solidFill>
                          <a:srgbClr val="00008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>
                    <a:solidFill>
                      <a:srgbClr val="000080"/>
                    </a:solidFill>
                  </a:rPr>
                  <a:t> s.</a:t>
                </a:r>
              </a:p>
              <a:p>
                <a:r>
                  <a:rPr lang="en-US" sz="2400">
                    <a:solidFill>
                      <a:srgbClr val="000080"/>
                    </a:solidFill>
                  </a:rPr>
                  <a:t>Hard Timeout =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000080"/>
                        </a:solidFill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>
                    <a:solidFill>
                      <a:srgbClr val="000080"/>
                    </a:solidFill>
                  </a:rPr>
                  <a:t> s.</a:t>
                </a: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0EED559-9D04-1593-4FEF-CAC72710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91" y="5456590"/>
                <a:ext cx="2239187" cy="830997"/>
              </a:xfrm>
              <a:prstGeom prst="rect">
                <a:avLst/>
              </a:prstGeom>
              <a:blipFill>
                <a:blip r:embed="rId4"/>
                <a:stretch>
                  <a:fillRect l="-436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99467D-E40A-40ED-ECE8-39E44F160D85}"/>
                  </a:ext>
                </a:extLst>
              </p:cNvPr>
              <p:cNvSpPr txBox="1"/>
              <p:nvPr/>
            </p:nvSpPr>
            <p:spPr>
              <a:xfrm>
                <a:off x="4865746" y="3078907"/>
                <a:ext cx="20505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0080"/>
                    </a:solidFill>
                  </a:rPr>
                  <a:t>Limit at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00008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i="1" dirty="0" smtClean="0">
                        <a:solidFill>
                          <a:srgbClr val="000080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sz="2400">
                    <a:solidFill>
                      <a:srgbClr val="000080"/>
                    </a:solidFill>
                  </a:rPr>
                  <a:t> </a:t>
                </a:r>
                <a:r>
                  <a:rPr lang="en-US" sz="2400" err="1">
                    <a:solidFill>
                      <a:srgbClr val="000080"/>
                    </a:solidFill>
                  </a:rPr>
                  <a:t>kBps</a:t>
                </a:r>
                <a:endParaRPr lang="en-US" sz="2400">
                  <a:solidFill>
                    <a:srgbClr val="000080"/>
                  </a:solidFill>
                </a:endParaRPr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99467D-E40A-40ED-ECE8-39E44F16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746" y="3078907"/>
                <a:ext cx="205059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0C6478-02DE-0115-320C-4681A530A4E4}"/>
                  </a:ext>
                </a:extLst>
              </p:cNvPr>
              <p:cNvSpPr txBox="1"/>
              <p:nvPr/>
            </p:nvSpPr>
            <p:spPr>
              <a:xfrm>
                <a:off x="3598961" y="1678508"/>
                <a:ext cx="41386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detection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count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dpid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eth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src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th-TH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+=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h-TH" sz="1600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0C6478-02DE-0115-320C-4681A530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961" y="1678508"/>
                <a:ext cx="4138686" cy="461665"/>
              </a:xfrm>
              <a:prstGeom prst="rect">
                <a:avLst/>
              </a:prstGeom>
              <a:blipFill>
                <a:blip r:embed="rId6"/>
                <a:stretch>
                  <a:fillRect l="-220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383C89-2EB1-4A7D-0460-3BFCD78D3735}"/>
                  </a:ext>
                </a:extLst>
              </p:cNvPr>
              <p:cNvSpPr txBox="1"/>
              <p:nvPr/>
            </p:nvSpPr>
            <p:spPr>
              <a:xfrm>
                <a:off x="7828526" y="4398127"/>
                <a:ext cx="41386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Else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detection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count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dpid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eth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src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th-TH" sz="1600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383C89-2EB1-4A7D-0460-3BFCD78D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526" y="4398127"/>
                <a:ext cx="4138686" cy="461665"/>
              </a:xfrm>
              <a:prstGeom prst="rect">
                <a:avLst/>
              </a:prstGeom>
              <a:blipFill>
                <a:blip r:embed="rId7"/>
                <a:stretch>
                  <a:fillRect l="-220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FCE38C-3270-27A8-9D33-659D6BE515C7}"/>
                  </a:ext>
                </a:extLst>
              </p:cNvPr>
              <p:cNvSpPr txBox="1"/>
              <p:nvPr/>
            </p:nvSpPr>
            <p:spPr>
              <a:xfrm>
                <a:off x="8058406" y="1767376"/>
                <a:ext cx="36785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detection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count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dpid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eth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src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th-TH" sz="1600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FCE38C-3270-27A8-9D33-659D6BE51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406" y="1767376"/>
                <a:ext cx="3678556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50131F3-34D1-4DBA-C683-A62D3EAE3DD6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>
            <a:off x="6629979" y="2550337"/>
            <a:ext cx="2028991" cy="262207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3A1CBD-8A38-3630-F99E-242E6FD5C44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6629979" y="2550337"/>
            <a:ext cx="21076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A165E7-6164-40C8-EE73-97279FE6304F}"/>
                  </a:ext>
                </a:extLst>
              </p:cNvPr>
              <p:cNvSpPr txBox="1"/>
              <p:nvPr/>
            </p:nvSpPr>
            <p:spPr>
              <a:xfrm>
                <a:off x="8991835" y="2900539"/>
                <a:ext cx="22391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rgbClr val="000080"/>
                    </a:solidFill>
                  </a:rPr>
                  <a:t>Idle Timeout =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008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b="0" i="1" dirty="0" smtClean="0">
                        <a:solidFill>
                          <a:srgbClr val="00008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 smtClean="0">
                        <a:solidFill>
                          <a:srgbClr val="00008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>
                    <a:solidFill>
                      <a:srgbClr val="000080"/>
                    </a:solidFill>
                  </a:rPr>
                  <a:t> s.</a:t>
                </a:r>
              </a:p>
              <a:p>
                <a:r>
                  <a:rPr lang="en-US" sz="2400">
                    <a:solidFill>
                      <a:srgbClr val="000080"/>
                    </a:solidFill>
                  </a:rPr>
                  <a:t>Hard Timeout =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00008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b="0" i="1" dirty="0" smtClean="0">
                        <a:solidFill>
                          <a:srgbClr val="000080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sz="2400">
                    <a:solidFill>
                      <a:srgbClr val="000080"/>
                    </a:solidFill>
                  </a:rPr>
                  <a:t> s.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A165E7-6164-40C8-EE73-97279FE63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835" y="2900539"/>
                <a:ext cx="2239187" cy="830997"/>
              </a:xfrm>
              <a:prstGeom prst="rect">
                <a:avLst/>
              </a:prstGeom>
              <a:blipFill>
                <a:blip r:embed="rId9"/>
                <a:stretch>
                  <a:fillRect l="-4087" t="-5882" r="-436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403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023E9-6300-441D-2D95-32AF089DC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B30F-3B5C-BFE6-9A3A-A9C3C3CD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0">
                <a:effectLst/>
              </a:rPr>
              <a:t>Research Map</a:t>
            </a:r>
            <a:endParaRPr lang="en-US" sz="48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B8FE1-1CF5-D66B-4AF7-D9E2F44F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43" name="Rectangle: Rounded Corners 542">
            <a:extLst>
              <a:ext uri="{FF2B5EF4-FFF2-40B4-BE49-F238E27FC236}">
                <a16:creationId xmlns:a16="http://schemas.microsoft.com/office/drawing/2014/main" id="{64DFDAB2-2838-5A51-D605-4CB49A2D6E23}"/>
              </a:ext>
            </a:extLst>
          </p:cNvPr>
          <p:cNvSpPr/>
          <p:nvPr/>
        </p:nvSpPr>
        <p:spPr>
          <a:xfrm>
            <a:off x="4471686" y="4746583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32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endParaRPr lang="en-US" sz="3200" b="1">
              <a:ea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E6D006-0332-8D11-100F-49415829F082}"/>
              </a:ext>
            </a:extLst>
          </p:cNvPr>
          <p:cNvSpPr/>
          <p:nvPr/>
        </p:nvSpPr>
        <p:spPr>
          <a:xfrm>
            <a:off x="8339559" y="4746584"/>
            <a:ext cx="3248626" cy="9817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SDN </a:t>
            </a:r>
            <a:endParaRPr lang="en-US" sz="3200" b="1">
              <a:ea typeface="+mn-lt"/>
              <a:cs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C7D0AB-D835-4FFD-CC6E-5760CAAA1194}"/>
              </a:ext>
            </a:extLst>
          </p:cNvPr>
          <p:cNvSpPr/>
          <p:nvPr/>
        </p:nvSpPr>
        <p:spPr>
          <a:xfrm>
            <a:off x="613458" y="4746583"/>
            <a:ext cx="3248626" cy="9836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มอดูลผู้ใช้งาน </a:t>
            </a:r>
            <a:endParaRPr lang="en-US" sz="3200" b="1">
              <a:ea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9BCD78-F336-1EEB-B0D4-2FF1CA444170}"/>
              </a:ext>
            </a:extLst>
          </p:cNvPr>
          <p:cNvSpPr/>
          <p:nvPr/>
        </p:nvSpPr>
        <p:spPr>
          <a:xfrm>
            <a:off x="4471686" y="1804684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มอดูลผู้โจมตี </a:t>
            </a:r>
            <a:endParaRPr lang="en-US" sz="3200" b="1">
              <a:ea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CF0D87-420C-8A86-3A66-18EFD883D1D9}"/>
              </a:ext>
            </a:extLst>
          </p:cNvPr>
          <p:cNvCxnSpPr/>
          <p:nvPr/>
        </p:nvCxnSpPr>
        <p:spPr>
          <a:xfrm flipH="1">
            <a:off x="1826870" y="2325546"/>
            <a:ext cx="2567650" cy="234194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7179ED-9C3E-8154-C0BA-3D261F99D627}"/>
              </a:ext>
            </a:extLst>
          </p:cNvPr>
          <p:cNvCxnSpPr>
            <a:cxnSpLocks/>
          </p:cNvCxnSpPr>
          <p:nvPr/>
        </p:nvCxnSpPr>
        <p:spPr>
          <a:xfrm>
            <a:off x="7866927" y="2422002"/>
            <a:ext cx="2380524" cy="21876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22ADA2-E930-330A-EA9C-33C7CAF13C90}"/>
              </a:ext>
            </a:extLst>
          </p:cNvPr>
          <p:cNvCxnSpPr>
            <a:cxnSpLocks/>
          </p:cNvCxnSpPr>
          <p:nvPr/>
        </p:nvCxnSpPr>
        <p:spPr>
          <a:xfrm flipH="1" flipV="1">
            <a:off x="7864994" y="2198222"/>
            <a:ext cx="2567653" cy="235544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58DF3F-A2D7-D354-568B-9B73BADB81D1}"/>
              </a:ext>
            </a:extLst>
          </p:cNvPr>
          <p:cNvCxnSpPr>
            <a:cxnSpLocks/>
          </p:cNvCxnSpPr>
          <p:nvPr/>
        </p:nvCxnSpPr>
        <p:spPr>
          <a:xfrm flipV="1">
            <a:off x="3871850" y="5196185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89B06A-AA13-6115-424C-5715AC58D44F}"/>
              </a:ext>
            </a:extLst>
          </p:cNvPr>
          <p:cNvCxnSpPr>
            <a:cxnSpLocks/>
          </p:cNvCxnSpPr>
          <p:nvPr/>
        </p:nvCxnSpPr>
        <p:spPr>
          <a:xfrm flipV="1">
            <a:off x="7720432" y="5205830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8CF745-12A9-56A5-AF1D-77CFA18ED013}"/>
              </a:ext>
            </a:extLst>
          </p:cNvPr>
          <p:cNvCxnSpPr>
            <a:cxnSpLocks/>
          </p:cNvCxnSpPr>
          <p:nvPr/>
        </p:nvCxnSpPr>
        <p:spPr>
          <a:xfrm flipV="1">
            <a:off x="1627492" y="2198222"/>
            <a:ext cx="2669890" cy="238438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35BB53-DA4E-C9F7-8500-02D70D16F36C}"/>
              </a:ext>
            </a:extLst>
          </p:cNvPr>
          <p:cNvCxnSpPr>
            <a:cxnSpLocks/>
            <a:stCxn id="6" idx="2"/>
            <a:endCxn id="543" idx="0"/>
          </p:cNvCxnSpPr>
          <p:nvPr/>
        </p:nvCxnSpPr>
        <p:spPr>
          <a:xfrm>
            <a:off x="6095999" y="2788375"/>
            <a:ext cx="0" cy="195820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C89F92D-BFDD-60E6-03A5-5B891EDEF69E}"/>
              </a:ext>
            </a:extLst>
          </p:cNvPr>
          <p:cNvSpPr/>
          <p:nvPr/>
        </p:nvSpPr>
        <p:spPr>
          <a:xfrm>
            <a:off x="266456" y="4367605"/>
            <a:ext cx="3885116" cy="16571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2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A3A5A65C-0216-0748-9A36-C0E3DDBCE1A7}"/>
              </a:ext>
            </a:extLst>
          </p:cNvPr>
          <p:cNvSpPr/>
          <p:nvPr/>
        </p:nvSpPr>
        <p:spPr>
          <a:xfrm>
            <a:off x="7769941" y="3863182"/>
            <a:ext cx="2937387" cy="1692044"/>
          </a:xfrm>
          <a:prstGeom prst="cloud">
            <a:avLst/>
          </a:prstGeom>
          <a:solidFill>
            <a:srgbClr val="00B0F0"/>
          </a:solidFill>
          <a:ln w="38100">
            <a:solidFill>
              <a:srgbClr val="0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344A5-5C87-308D-92A7-72E91A12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4440"/>
            <a:ext cx="10097728" cy="862834"/>
          </a:xfrm>
        </p:spPr>
        <p:txBody>
          <a:bodyPr>
            <a:normAutofit/>
          </a:bodyPr>
          <a:lstStyle/>
          <a:p>
            <a:r>
              <a:rPr lang="th-TH" sz="44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มอดูลผู้ใช้งาน </a:t>
            </a:r>
            <a:r>
              <a:rPr lang="en-US" sz="4400" b="1">
                <a:solidFill>
                  <a:srgbClr val="C00000"/>
                </a:solidFill>
              </a:rPr>
              <a:t>:</a:t>
            </a:r>
            <a:r>
              <a:rPr lang="th-TH" sz="4400" b="1">
                <a:solidFill>
                  <a:srgbClr val="C00000"/>
                </a:solidFill>
              </a:rPr>
              <a:t> คืออะไรใน</a:t>
            </a:r>
            <a:r>
              <a:rPr lang="en-US" sz="4400" b="1">
                <a:solidFill>
                  <a:srgbClr val="C00000"/>
                </a:solidFill>
              </a:rPr>
              <a:t> Testbed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3F07B-AD47-80B9-1A64-C73DEFD79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7581"/>
            <a:ext cx="109728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h-TH" b="1"/>
              <a:t>แอปจำลองที่รันอยู่บน </a:t>
            </a:r>
            <a:r>
              <a:rPr lang="en-US" b="1"/>
              <a:t>testbed</a:t>
            </a:r>
            <a:endParaRPr lang="th-TH" b="1"/>
          </a:p>
          <a:p>
            <a:pPr>
              <a:buFont typeface="Arial" panose="020B0604020202020204" pitchFamily="34" charset="0"/>
              <a:buChar char="•"/>
            </a:pPr>
            <a:r>
              <a:rPr lang="th-TH" b="1"/>
              <a:t>จำลองการตอบสนองของ </a:t>
            </a:r>
            <a:r>
              <a:rPr lang="en-US" b="1"/>
              <a:t>Server </a:t>
            </a:r>
            <a:r>
              <a:rPr lang="th-TH" b="1"/>
              <a:t>ที่มีต่อการโจมตีต่าง ๆ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7A9D-DDA8-3C33-8402-D1A16615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C2F2C-114D-EC78-EAA8-05CE8677C8DB}"/>
              </a:ext>
            </a:extLst>
          </p:cNvPr>
          <p:cNvSpPr txBox="1"/>
          <p:nvPr/>
        </p:nvSpPr>
        <p:spPr>
          <a:xfrm>
            <a:off x="8303342" y="4140609"/>
            <a:ext cx="1759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/>
              <a:t>Server</a:t>
            </a:r>
          </a:p>
        </p:txBody>
      </p:sp>
      <p:pic>
        <p:nvPicPr>
          <p:cNvPr id="1028" name="Picture 4" descr="Shield icon vector. Defence illustration sign. Armor symbol. protection logo.  security mark. 23911384 Vector Art at Vecteezy">
            <a:extLst>
              <a:ext uri="{FF2B5EF4-FFF2-40B4-BE49-F238E27FC236}">
                <a16:creationId xmlns:a16="http://schemas.microsoft.com/office/drawing/2014/main" id="{FE4F55CD-2E1C-EBB7-BF9C-E2D08E114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723" y="3530057"/>
            <a:ext cx="2314678" cy="231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A48D29-9D4A-55ED-64EB-D9E6EB7F73B6}"/>
              </a:ext>
            </a:extLst>
          </p:cNvPr>
          <p:cNvSpPr/>
          <p:nvPr/>
        </p:nvSpPr>
        <p:spPr>
          <a:xfrm>
            <a:off x="1199535" y="4140609"/>
            <a:ext cx="3736259" cy="1015663"/>
          </a:xfrm>
          <a:prstGeom prst="rightArrow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4AC3F-142F-16B1-31D0-6E0FC47FC551}"/>
              </a:ext>
            </a:extLst>
          </p:cNvPr>
          <p:cNvSpPr txBox="1"/>
          <p:nvPr/>
        </p:nvSpPr>
        <p:spPr>
          <a:xfrm>
            <a:off x="2272891" y="4395008"/>
            <a:ext cx="273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ATTACKS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0EDC-4EAA-BEAC-F27D-DE5565FDD7C3}"/>
              </a:ext>
            </a:extLst>
          </p:cNvPr>
          <p:cNvSpPr txBox="1"/>
          <p:nvPr/>
        </p:nvSpPr>
        <p:spPr>
          <a:xfrm>
            <a:off x="216313" y="6457221"/>
            <a:ext cx="10059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https://static.vecteezy.com/system/resources/previews/023/911/384/non_2x/shield-icon-defence-illustration-sign-armor-symbol-protection-logo-security-mark-vector.jpg</a:t>
            </a:r>
          </a:p>
        </p:txBody>
      </p:sp>
    </p:spTree>
    <p:extLst>
      <p:ext uri="{BB962C8B-B14F-4D97-AF65-F5344CB8AC3E}">
        <p14:creationId xmlns:p14="http://schemas.microsoft.com/office/powerpoint/2010/main" val="2720192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1CC4D-DC10-484D-434F-D900B04E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B13E-3206-498B-87BB-89D784EE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755" y="2061777"/>
            <a:ext cx="1817528" cy="1360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420580-55E4-1ECE-8295-39EE3755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755" y="4245575"/>
            <a:ext cx="1817528" cy="1360288"/>
          </a:xfrm>
          <a:prstGeom prst="rect">
            <a:avLst/>
          </a:prstGeom>
        </p:spPr>
      </p:pic>
      <p:pic>
        <p:nvPicPr>
          <p:cNvPr id="7" name="Picture 2" descr="ไม่มีคำอธิบาย">
            <a:extLst>
              <a:ext uri="{FF2B5EF4-FFF2-40B4-BE49-F238E27FC236}">
                <a16:creationId xmlns:a16="http://schemas.microsoft.com/office/drawing/2014/main" id="{D98A114A-2F43-36F1-AAB4-80BCAB9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32" y="3046430"/>
            <a:ext cx="168042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261EC5-D777-190A-CE6F-C18F8824FF6B}"/>
              </a:ext>
            </a:extLst>
          </p:cNvPr>
          <p:cNvCxnSpPr>
            <a:cxnSpLocks/>
          </p:cNvCxnSpPr>
          <p:nvPr/>
        </p:nvCxnSpPr>
        <p:spPr>
          <a:xfrm>
            <a:off x="3501653" y="3915110"/>
            <a:ext cx="1376149" cy="10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5DC043-7D14-4B66-22C8-61FDCE883AA2}"/>
              </a:ext>
            </a:extLst>
          </p:cNvPr>
          <p:cNvCxnSpPr>
            <a:cxnSpLocks/>
          </p:cNvCxnSpPr>
          <p:nvPr/>
        </p:nvCxnSpPr>
        <p:spPr>
          <a:xfrm flipV="1">
            <a:off x="6224534" y="3124269"/>
            <a:ext cx="2284940" cy="577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D7CB9C-08E8-31F3-2559-DC9CFF86BD20}"/>
              </a:ext>
            </a:extLst>
          </p:cNvPr>
          <p:cNvCxnSpPr>
            <a:cxnSpLocks/>
          </p:cNvCxnSpPr>
          <p:nvPr/>
        </p:nvCxnSpPr>
        <p:spPr>
          <a:xfrm>
            <a:off x="6224534" y="3925270"/>
            <a:ext cx="2284940" cy="840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8" descr="NGINX, Inc.">
            <a:extLst>
              <a:ext uri="{FF2B5EF4-FFF2-40B4-BE49-F238E27FC236}">
                <a16:creationId xmlns:a16="http://schemas.microsoft.com/office/drawing/2014/main" id="{7AA955D7-6B6A-B084-FE8D-5583D35F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75" y="3249630"/>
            <a:ext cx="1190959" cy="11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7B0540-4B97-32EE-82DB-324208C46D45}"/>
              </a:ext>
            </a:extLst>
          </p:cNvPr>
          <p:cNvSpPr txBox="1"/>
          <p:nvPr/>
        </p:nvSpPr>
        <p:spPr>
          <a:xfrm>
            <a:off x="1960243" y="4282436"/>
            <a:ext cx="131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Web 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ECFDA-0F0D-01C2-5A95-A05125563F7E}"/>
              </a:ext>
            </a:extLst>
          </p:cNvPr>
          <p:cNvSpPr txBox="1"/>
          <p:nvPr/>
        </p:nvSpPr>
        <p:spPr>
          <a:xfrm>
            <a:off x="5217495" y="4428841"/>
            <a:ext cx="1237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NGINX</a:t>
            </a:r>
          </a:p>
          <a:p>
            <a:r>
              <a:rPr lang="en-US" sz="2800" b="1"/>
              <a:t>(Server1)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D897A9-D1B3-E07C-926C-9B18FF749CA3}"/>
              </a:ext>
            </a:extLst>
          </p:cNvPr>
          <p:cNvCxnSpPr>
            <a:cxnSpLocks/>
          </p:cNvCxnSpPr>
          <p:nvPr/>
        </p:nvCxnSpPr>
        <p:spPr>
          <a:xfrm flipH="1" flipV="1">
            <a:off x="6224534" y="4194309"/>
            <a:ext cx="2200221" cy="818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0E3669-709E-7F22-FF18-B4E922409EBD}"/>
              </a:ext>
            </a:extLst>
          </p:cNvPr>
          <p:cNvCxnSpPr>
            <a:cxnSpLocks/>
          </p:cNvCxnSpPr>
          <p:nvPr/>
        </p:nvCxnSpPr>
        <p:spPr>
          <a:xfrm flipH="1">
            <a:off x="6186434" y="2900749"/>
            <a:ext cx="2238321" cy="574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FC142E-C122-6AAB-3C2E-8E9F925884BC}"/>
              </a:ext>
            </a:extLst>
          </p:cNvPr>
          <p:cNvCxnSpPr>
            <a:cxnSpLocks/>
          </p:cNvCxnSpPr>
          <p:nvPr/>
        </p:nvCxnSpPr>
        <p:spPr>
          <a:xfrm flipH="1">
            <a:off x="3501653" y="3648984"/>
            <a:ext cx="137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839AA0-C698-A5DB-F688-ECA8FEE6393B}"/>
              </a:ext>
            </a:extLst>
          </p:cNvPr>
          <p:cNvSpPr txBox="1"/>
          <p:nvPr/>
        </p:nvSpPr>
        <p:spPr>
          <a:xfrm>
            <a:off x="605481" y="6407044"/>
            <a:ext cx="24981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NGINX</a:t>
            </a:r>
            <a:r>
              <a:rPr lang="th-TH" sz="1400"/>
              <a:t> </a:t>
            </a:r>
            <a:r>
              <a:rPr lang="en-US" sz="1400"/>
              <a:t>Logo: https://nginx.org/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6F338C-5ED2-2438-0F6E-6C94F3F832B7}"/>
              </a:ext>
            </a:extLst>
          </p:cNvPr>
          <p:cNvSpPr txBox="1"/>
          <p:nvPr/>
        </p:nvSpPr>
        <p:spPr>
          <a:xfrm>
            <a:off x="2918415" y="6403414"/>
            <a:ext cx="32321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Docker container Logo: www.docker.com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893B26-40C4-1D95-CE84-EB3CC70D129A}"/>
              </a:ext>
            </a:extLst>
          </p:cNvPr>
          <p:cNvSpPr txBox="1"/>
          <p:nvPr/>
        </p:nvSpPr>
        <p:spPr>
          <a:xfrm>
            <a:off x="8547574" y="3259750"/>
            <a:ext cx="2438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Docker container1</a:t>
            </a:r>
          </a:p>
          <a:p>
            <a:r>
              <a:rPr lang="en-US" sz="2800" b="1"/>
              <a:t>(Backend Server1)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7EE839-EA97-B52F-9460-07220419A047}"/>
              </a:ext>
            </a:extLst>
          </p:cNvPr>
          <p:cNvSpPr txBox="1"/>
          <p:nvPr/>
        </p:nvSpPr>
        <p:spPr>
          <a:xfrm>
            <a:off x="8537741" y="5293112"/>
            <a:ext cx="2438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Docker container2</a:t>
            </a:r>
          </a:p>
          <a:p>
            <a:r>
              <a:rPr lang="en-US" sz="2800" b="1"/>
              <a:t>(Backend Server2)</a:t>
            </a:r>
          </a:p>
          <a:p>
            <a:endParaRPr lang="en-US" sz="28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41739D-BC0B-37DD-F0FE-D5AE830BA100}"/>
              </a:ext>
            </a:extLst>
          </p:cNvPr>
          <p:cNvSpPr txBox="1"/>
          <p:nvPr/>
        </p:nvSpPr>
        <p:spPr>
          <a:xfrm>
            <a:off x="605481" y="677562"/>
            <a:ext cx="6912722" cy="11264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C00000"/>
                </a:solidFill>
              </a:rPr>
              <a:t>Server Module: Introduction</a:t>
            </a:r>
            <a:r>
              <a:rPr lang="en-US" sz="4800">
                <a:solidFill>
                  <a:srgbClr val="000000"/>
                </a:solidFill>
              </a:rPr>
              <a:t>​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0F315-7A78-1DC3-EC92-F0F1967A0F21}"/>
              </a:ext>
            </a:extLst>
          </p:cNvPr>
          <p:cNvSpPr txBox="1"/>
          <p:nvPr/>
        </p:nvSpPr>
        <p:spPr>
          <a:xfrm>
            <a:off x="2057252" y="2719377"/>
            <a:ext cx="10463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request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DD8D4-5D13-D522-C7B0-1A44419FC26C}"/>
              </a:ext>
            </a:extLst>
          </p:cNvPr>
          <p:cNvSpPr txBox="1"/>
          <p:nvPr/>
        </p:nvSpPr>
        <p:spPr>
          <a:xfrm>
            <a:off x="5017830" y="2799851"/>
            <a:ext cx="10463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1805F9-D94B-BE4E-7129-05DC08FEDCA4}"/>
              </a:ext>
            </a:extLst>
          </p:cNvPr>
          <p:cNvSpPr txBox="1"/>
          <p:nvPr/>
        </p:nvSpPr>
        <p:spPr>
          <a:xfrm>
            <a:off x="8763908" y="1670792"/>
            <a:ext cx="113922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05162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0.24726 0.012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0.3125 -0.14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5 0.00417 L -0.3082 0.16389 L -0.55455 0.15648 " pathEditMode="relative" ptsTypes="AAA"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3" grpId="2" animBg="1"/>
      <p:bldP spid="22" grpId="0" animBg="1"/>
      <p:bldP spid="22" grpId="1" animBg="1"/>
      <p:bldP spid="22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A013-83CD-982F-A2B4-A923C937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/>
              <a:t>Outline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078DC-FFF5-0DDD-E2B8-2E4FC08E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E6515-4236-A341-20DB-5CDE311EB232}"/>
              </a:ext>
            </a:extLst>
          </p:cNvPr>
          <p:cNvSpPr txBox="1"/>
          <p:nvPr/>
        </p:nvSpPr>
        <p:spPr>
          <a:xfrm>
            <a:off x="2890684" y="1652924"/>
            <a:ext cx="262521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3200" b="1"/>
              <a:t>สร้าง</a:t>
            </a:r>
            <a:r>
              <a:rPr lang="en-US" sz="3200" b="1"/>
              <a:t> Server </a:t>
            </a:r>
            <a:r>
              <a:rPr lang="th-TH" sz="3200" b="1"/>
              <a:t>บน </a:t>
            </a:r>
            <a:r>
              <a:rPr lang="en-US" sz="3200" b="1"/>
              <a:t>Testbed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65EDA-9351-9090-7D7E-CBEDE726BCC3}"/>
              </a:ext>
            </a:extLst>
          </p:cNvPr>
          <p:cNvSpPr txBox="1"/>
          <p:nvPr/>
        </p:nvSpPr>
        <p:spPr>
          <a:xfrm>
            <a:off x="2890684" y="4660181"/>
            <a:ext cx="262521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b="1"/>
              <a:t>การใช้ </a:t>
            </a:r>
            <a:r>
              <a:rPr lang="en-US" sz="2800" b="1"/>
              <a:t>Testbed</a:t>
            </a:r>
            <a:r>
              <a:rPr lang="th-TH" sz="2800" b="1"/>
              <a:t> ดูการตอบสนองของ</a:t>
            </a:r>
            <a:r>
              <a:rPr lang="en-US" sz="2800" b="1"/>
              <a:t> 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ACE78-B441-3A71-E02C-3AE4827303CB}"/>
              </a:ext>
            </a:extLst>
          </p:cNvPr>
          <p:cNvSpPr txBox="1"/>
          <p:nvPr/>
        </p:nvSpPr>
        <p:spPr>
          <a:xfrm>
            <a:off x="8182380" y="789504"/>
            <a:ext cx="249705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Docker images</a:t>
            </a:r>
            <a:endParaRPr lang="th-TH" sz="2800" b="1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DEF540B-2AFC-6C8D-0AFF-2AC83A91881C}"/>
              </a:ext>
            </a:extLst>
          </p:cNvPr>
          <p:cNvCxnSpPr>
            <a:cxnSpLocks/>
            <a:stCxn id="9" idx="3"/>
            <a:endCxn id="14" idx="3"/>
          </p:cNvCxnSpPr>
          <p:nvPr/>
        </p:nvCxnSpPr>
        <p:spPr>
          <a:xfrm>
            <a:off x="5515894" y="2191533"/>
            <a:ext cx="12700" cy="2945702"/>
          </a:xfrm>
          <a:prstGeom prst="bentConnector3">
            <a:avLst>
              <a:gd name="adj1" fmla="val 5968417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34A1377-795D-148E-DBBD-73D960557A71}"/>
              </a:ext>
            </a:extLst>
          </p:cNvPr>
          <p:cNvCxnSpPr>
            <a:cxnSpLocks/>
            <a:stCxn id="14" idx="1"/>
            <a:endCxn id="9" idx="1"/>
          </p:cNvCxnSpPr>
          <p:nvPr/>
        </p:nvCxnSpPr>
        <p:spPr>
          <a:xfrm rot="10800000">
            <a:off x="2890684" y="2191533"/>
            <a:ext cx="12700" cy="2945702"/>
          </a:xfrm>
          <a:prstGeom prst="bentConnector3">
            <a:avLst>
              <a:gd name="adj1" fmla="val 6221055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23E559-F55C-8D61-B062-170160EEBA4F}"/>
              </a:ext>
            </a:extLst>
          </p:cNvPr>
          <p:cNvSpPr txBox="1"/>
          <p:nvPr/>
        </p:nvSpPr>
        <p:spPr>
          <a:xfrm>
            <a:off x="8509410" y="4881911"/>
            <a:ext cx="3004164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800" b="1"/>
              <a:t>- จำลองการโจมตี</a:t>
            </a:r>
          </a:p>
          <a:p>
            <a:pPr algn="ctr"/>
            <a:r>
              <a:rPr lang="th-TH" sz="2800" b="1"/>
              <a:t>- เก็บข้อมูล</a:t>
            </a:r>
            <a:endParaRPr lang="en-US" sz="2800" b="1"/>
          </a:p>
          <a:p>
            <a:pPr algn="ctr"/>
            <a:r>
              <a:rPr lang="th-TH" sz="2800" b="1"/>
              <a:t>- วิเคราะห์ข้อมูล</a:t>
            </a:r>
            <a:endParaRPr lang="en-US" sz="2800" b="1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58FAE5-7875-C295-BC33-297B3A098BE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515894" y="1051114"/>
            <a:ext cx="2666486" cy="999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9695A0E-731B-3140-4F80-0CD8B17E1BA4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528594" y="5467902"/>
            <a:ext cx="2980816" cy="106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41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F96CF3-556E-E0FC-075C-9FD5F324AF7A}"/>
              </a:ext>
            </a:extLst>
          </p:cNvPr>
          <p:cNvSpPr txBox="1"/>
          <p:nvPr/>
        </p:nvSpPr>
        <p:spPr>
          <a:xfrm>
            <a:off x="1086466" y="625355"/>
            <a:ext cx="9820101" cy="8518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th-TH" sz="21600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สร้าง </a:t>
            </a:r>
            <a:r>
              <a:rPr lang="en-US" sz="21600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Server </a:t>
            </a:r>
            <a:r>
              <a:rPr lang="th-TH" sz="21600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บน </a:t>
            </a:r>
            <a:r>
              <a:rPr lang="en-US" sz="21600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Testbed</a:t>
            </a:r>
          </a:p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​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E90C9FB-401E-AEEC-AAA9-2F442E85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148" y="2529758"/>
            <a:ext cx="5386917" cy="639762"/>
          </a:xfrm>
        </p:spPr>
        <p:txBody>
          <a:bodyPr>
            <a:normAutofit/>
          </a:bodyPr>
          <a:lstStyle/>
          <a:p>
            <a:r>
              <a:rPr lang="en-US" sz="3200"/>
              <a:t>Proxy server (</a:t>
            </a:r>
            <a:r>
              <a:rPr lang="en-US" sz="3200" err="1"/>
              <a:t>Dockerfile</a:t>
            </a:r>
            <a:r>
              <a:rPr lang="en-US" sz="3200"/>
              <a:t>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6D5B794-6ACA-545A-9B6C-6D2BE9E29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95" y="3083606"/>
            <a:ext cx="5386917" cy="1872771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Nginx</a:t>
            </a:r>
          </a:p>
          <a:p>
            <a:pPr lvl="1"/>
            <a:r>
              <a:rPr lang="en-US" sz="2400" b="1"/>
              <a:t>Nginx configuration ( </a:t>
            </a:r>
            <a:r>
              <a:rPr lang="en-US" sz="2400" b="1" err="1"/>
              <a:t>Nginx.conf</a:t>
            </a:r>
            <a:r>
              <a:rPr lang="en-US" sz="2400" b="1"/>
              <a:t> )</a:t>
            </a:r>
          </a:p>
          <a:p>
            <a:pPr lvl="1"/>
            <a:r>
              <a:rPr lang="en-US" sz="2400" b="1"/>
              <a:t>File log</a:t>
            </a:r>
          </a:p>
          <a:p>
            <a:r>
              <a:rPr lang="en-US" b="1"/>
              <a:t>Machine learning model ( </a:t>
            </a:r>
            <a:r>
              <a:rPr lang="en-US" b="1" err="1"/>
              <a:t>detect.oonx</a:t>
            </a:r>
            <a:r>
              <a:rPr lang="en-US" b="1"/>
              <a:t> )</a:t>
            </a:r>
          </a:p>
          <a:p>
            <a:r>
              <a:rPr lang="en-US" b="1" err="1"/>
              <a:t>Iptables.rules</a:t>
            </a:r>
            <a:endParaRPr lang="en-US" b="1"/>
          </a:p>
          <a:p>
            <a:endParaRPr lang="en-US" b="1"/>
          </a:p>
          <a:p>
            <a:endParaRPr lang="en-US" b="1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F36F3C3-E042-A9B9-F397-EC45A6C64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7248" y="4889496"/>
            <a:ext cx="5389033" cy="639762"/>
          </a:xfrm>
        </p:spPr>
        <p:txBody>
          <a:bodyPr>
            <a:normAutofit/>
          </a:bodyPr>
          <a:lstStyle/>
          <a:p>
            <a:r>
              <a:rPr lang="en-US" sz="3200"/>
              <a:t>Backend : (</a:t>
            </a:r>
            <a:r>
              <a:rPr lang="en-US" sz="3200" err="1"/>
              <a:t>Dockerfile</a:t>
            </a:r>
            <a:r>
              <a:rPr lang="en-US" sz="3200"/>
              <a:t>)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8604AA7-8E58-C671-7117-1C768291E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36" y="5450602"/>
            <a:ext cx="5389033" cy="1138596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Flask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D7CBF-46E0-711F-F091-B0147E4C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81046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D6D82-F660-55FA-EACF-58F0D21B255A}"/>
              </a:ext>
            </a:extLst>
          </p:cNvPr>
          <p:cNvSpPr txBox="1"/>
          <p:nvPr/>
        </p:nvSpPr>
        <p:spPr>
          <a:xfrm>
            <a:off x="7065614" y="3783841"/>
            <a:ext cx="3408334" cy="1323439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Proxy-server</a:t>
            </a:r>
          </a:p>
          <a:p>
            <a:pPr algn="ctr"/>
            <a:r>
              <a:rPr lang="en-US" sz="4000" b="1"/>
              <a:t>(NGINX)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CD272-531A-B7E6-BF8D-C1C18AC4011A}"/>
              </a:ext>
            </a:extLst>
          </p:cNvPr>
          <p:cNvSpPr txBox="1"/>
          <p:nvPr/>
        </p:nvSpPr>
        <p:spPr>
          <a:xfrm>
            <a:off x="7018601" y="2156443"/>
            <a:ext cx="1704165" cy="1261884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/>
              <a:t>Backend</a:t>
            </a:r>
          </a:p>
          <a:p>
            <a:pPr algn="ctr"/>
            <a:r>
              <a:rPr lang="en-US" sz="3800" b="1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F0CAF-D8FA-6527-1E68-15747D847F33}"/>
              </a:ext>
            </a:extLst>
          </p:cNvPr>
          <p:cNvSpPr txBox="1"/>
          <p:nvPr/>
        </p:nvSpPr>
        <p:spPr>
          <a:xfrm>
            <a:off x="8820672" y="2170233"/>
            <a:ext cx="1704165" cy="1261884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/>
              <a:t>Backend</a:t>
            </a:r>
          </a:p>
          <a:p>
            <a:pPr algn="ctr"/>
            <a:r>
              <a:rPr lang="en-US" sz="3800" b="1"/>
              <a:t>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DEF323-5628-2221-291F-11DA6A6CCFF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864175" y="3418327"/>
            <a:ext cx="6509" cy="339293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6EC20-DD93-DDDE-825C-294300080B6F}"/>
              </a:ext>
            </a:extLst>
          </p:cNvPr>
          <p:cNvCxnSpPr>
            <a:cxnSpLocks/>
          </p:cNvCxnSpPr>
          <p:nvPr/>
        </p:nvCxnSpPr>
        <p:spPr>
          <a:xfrm>
            <a:off x="9626916" y="3432118"/>
            <a:ext cx="0" cy="35958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DF1C9-8E97-00D6-1A35-B6B725F5D76D}"/>
              </a:ext>
            </a:extLst>
          </p:cNvPr>
          <p:cNvSpPr/>
          <p:nvPr/>
        </p:nvSpPr>
        <p:spPr>
          <a:xfrm>
            <a:off x="6576462" y="1727066"/>
            <a:ext cx="4477010" cy="431920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9D5CF-128E-E406-1576-B25E7E0F21A1}"/>
              </a:ext>
            </a:extLst>
          </p:cNvPr>
          <p:cNvSpPr txBox="1"/>
          <p:nvPr/>
        </p:nvSpPr>
        <p:spPr>
          <a:xfrm>
            <a:off x="8304981" y="5239122"/>
            <a:ext cx="1133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/>
              <a:t>Host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EB856D7-8FA2-AF34-5285-44CD638C72B2}"/>
              </a:ext>
            </a:extLst>
          </p:cNvPr>
          <p:cNvSpPr txBox="1">
            <a:spLocks/>
          </p:cNvSpPr>
          <p:nvPr/>
        </p:nvSpPr>
        <p:spPr>
          <a:xfrm>
            <a:off x="537434" y="1146296"/>
            <a:ext cx="538903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Host : (PC)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C154348F-71C8-08BE-C187-E5A8E5F98B06}"/>
              </a:ext>
            </a:extLst>
          </p:cNvPr>
          <p:cNvSpPr txBox="1">
            <a:spLocks/>
          </p:cNvSpPr>
          <p:nvPr/>
        </p:nvSpPr>
        <p:spPr>
          <a:xfrm>
            <a:off x="684916" y="1727066"/>
            <a:ext cx="5389033" cy="851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Python </a:t>
            </a:r>
            <a:r>
              <a:rPr lang="th-TH" b="1"/>
              <a:t>โค้ดสำหรับดึงค่าที่สนใจ จาก </a:t>
            </a:r>
            <a:r>
              <a:rPr lang="en-US" b="1"/>
              <a:t>Proxy server </a:t>
            </a:r>
            <a:r>
              <a:rPr lang="th-TH" b="1"/>
              <a:t>เช่น การใช้งาน </a:t>
            </a:r>
            <a:r>
              <a:rPr lang="en-US" b="1"/>
              <a:t>CPU </a:t>
            </a:r>
            <a:r>
              <a:rPr lang="th-TH" b="1"/>
              <a:t>และ จำนวนคำขอ ส่งไปยัง </a:t>
            </a:r>
            <a:r>
              <a:rPr lang="en-US" b="1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249578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4E11-B863-E198-A88B-DE625F37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86C33-772E-D3D3-B6FC-C6C006B554BA}"/>
              </a:ext>
            </a:extLst>
          </p:cNvPr>
          <p:cNvSpPr txBox="1"/>
          <p:nvPr/>
        </p:nvSpPr>
        <p:spPr>
          <a:xfrm>
            <a:off x="605481" y="677562"/>
            <a:ext cx="97041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C00000"/>
                </a:solidFill>
              </a:rPr>
              <a:t>Server Module: In </a:t>
            </a:r>
            <a:r>
              <a:rPr lang="en-US" sz="4800" b="1" err="1">
                <a:solidFill>
                  <a:srgbClr val="C00000"/>
                </a:solidFill>
              </a:rPr>
              <a:t>Containernet</a:t>
            </a:r>
            <a:r>
              <a:rPr lang="en-US" sz="4800">
                <a:solidFill>
                  <a:srgbClr val="000000"/>
                </a:solidFill>
              </a:rPr>
              <a:t>​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EFD844-4A2B-77F6-7131-62E1AF6E6F7D}"/>
              </a:ext>
            </a:extLst>
          </p:cNvPr>
          <p:cNvCxnSpPr>
            <a:cxnSpLocks/>
          </p:cNvCxnSpPr>
          <p:nvPr/>
        </p:nvCxnSpPr>
        <p:spPr>
          <a:xfrm>
            <a:off x="3058872" y="2504603"/>
            <a:ext cx="19359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047446-D644-67D9-1A05-CCBAEC532369}"/>
              </a:ext>
            </a:extLst>
          </p:cNvPr>
          <p:cNvSpPr txBox="1"/>
          <p:nvPr/>
        </p:nvSpPr>
        <p:spPr>
          <a:xfrm>
            <a:off x="409862" y="1606097"/>
            <a:ext cx="1999042" cy="1938992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Proxy-server</a:t>
            </a:r>
          </a:p>
          <a:p>
            <a:pPr algn="ctr"/>
            <a:r>
              <a:rPr lang="en-US" sz="4000" b="1"/>
              <a:t>(NGINX)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CC642-655D-C3E3-4ECD-6258959DA415}"/>
              </a:ext>
            </a:extLst>
          </p:cNvPr>
          <p:cNvSpPr txBox="1"/>
          <p:nvPr/>
        </p:nvSpPr>
        <p:spPr>
          <a:xfrm>
            <a:off x="286789" y="4179133"/>
            <a:ext cx="1704165" cy="1261884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/>
              <a:t>Backend</a:t>
            </a:r>
          </a:p>
          <a:p>
            <a:pPr algn="ctr"/>
            <a:r>
              <a:rPr lang="en-US" sz="3800" b="1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474B7-5EBB-4FCD-0ADB-7B7DC2595773}"/>
              </a:ext>
            </a:extLst>
          </p:cNvPr>
          <p:cNvSpPr txBox="1"/>
          <p:nvPr/>
        </p:nvSpPr>
        <p:spPr>
          <a:xfrm>
            <a:off x="2096387" y="4180610"/>
            <a:ext cx="1704165" cy="1261884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/>
              <a:t>Backend</a:t>
            </a:r>
          </a:p>
          <a:p>
            <a:pPr algn="ctr"/>
            <a:r>
              <a:rPr lang="en-US" sz="3800" b="1"/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50FF61-5512-F6F5-97A8-0DE5DE89741A}"/>
              </a:ext>
            </a:extLst>
          </p:cNvPr>
          <p:cNvCxnSpPr>
            <a:cxnSpLocks/>
          </p:cNvCxnSpPr>
          <p:nvPr/>
        </p:nvCxnSpPr>
        <p:spPr>
          <a:xfrm>
            <a:off x="3929027" y="4782872"/>
            <a:ext cx="10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B170FC-842E-6DBC-E9CA-E80DA4A07A76}"/>
              </a:ext>
            </a:extLst>
          </p:cNvPr>
          <p:cNvSpPr txBox="1"/>
          <p:nvPr/>
        </p:nvSpPr>
        <p:spPr>
          <a:xfrm>
            <a:off x="5320290" y="1842883"/>
            <a:ext cx="1999042" cy="1323439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Docker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1E0B45-A337-1251-0DCA-C0BEE412516F}"/>
              </a:ext>
            </a:extLst>
          </p:cNvPr>
          <p:cNvSpPr txBox="1"/>
          <p:nvPr/>
        </p:nvSpPr>
        <p:spPr>
          <a:xfrm>
            <a:off x="5320290" y="4148355"/>
            <a:ext cx="1999042" cy="1323439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Docker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559F47-DACB-3D46-4F02-1D0B9FEA6D1A}"/>
              </a:ext>
            </a:extLst>
          </p:cNvPr>
          <p:cNvSpPr txBox="1"/>
          <p:nvPr/>
        </p:nvSpPr>
        <p:spPr>
          <a:xfrm>
            <a:off x="9132196" y="3075057"/>
            <a:ext cx="2354826" cy="707886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err="1"/>
              <a:t>Containernet</a:t>
            </a:r>
            <a:endParaRPr lang="en-US" sz="4000" b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251A20-1B1C-10A0-8F77-F139CFC3A538}"/>
              </a:ext>
            </a:extLst>
          </p:cNvPr>
          <p:cNvCxnSpPr>
            <a:cxnSpLocks/>
          </p:cNvCxnSpPr>
          <p:nvPr/>
        </p:nvCxnSpPr>
        <p:spPr>
          <a:xfrm flipV="1">
            <a:off x="7542382" y="3763279"/>
            <a:ext cx="1345979" cy="591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165BCB-3E6D-A0DA-59DF-CC9727A20DFD}"/>
              </a:ext>
            </a:extLst>
          </p:cNvPr>
          <p:cNvCxnSpPr>
            <a:cxnSpLocks/>
          </p:cNvCxnSpPr>
          <p:nvPr/>
        </p:nvCxnSpPr>
        <p:spPr>
          <a:xfrm>
            <a:off x="7542382" y="2575593"/>
            <a:ext cx="1345979" cy="59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6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4C92-E4E9-D683-4BF9-BDEAEBE6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78551"/>
            <a:ext cx="10335399" cy="862834"/>
          </a:xfrm>
        </p:spPr>
        <p:txBody>
          <a:bodyPr>
            <a:normAutofit fontScale="90000"/>
          </a:bodyPr>
          <a:lstStyle/>
          <a:p>
            <a:r>
              <a:rPr lang="th-TH" sz="5400" b="1"/>
              <a:t>การเก็บข้อมูลจาก </a:t>
            </a:r>
            <a:r>
              <a:rPr lang="en-US" sz="5400" b="1"/>
              <a:t>testbed: </a:t>
            </a:r>
            <a:r>
              <a:rPr lang="th-TH" sz="5400" b="1"/>
              <a:t>ข้อมูลที่เก็บเข้า </a:t>
            </a:r>
            <a:r>
              <a:rPr lang="en-US" sz="5400" b="1"/>
              <a:t>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B2BDE-784A-6580-01B4-89296BC1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C2EDC-68BE-FC92-8787-A10A9D52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1" y="2482047"/>
            <a:ext cx="11629597" cy="26049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1F9598-643D-7AB5-5D83-AFC81F6647A8}"/>
              </a:ext>
            </a:extLst>
          </p:cNvPr>
          <p:cNvSpPr/>
          <p:nvPr/>
        </p:nvSpPr>
        <p:spPr>
          <a:xfrm>
            <a:off x="3224980" y="2441538"/>
            <a:ext cx="6105832" cy="2758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6EA82-F24B-B605-5416-313180A8BA97}"/>
              </a:ext>
            </a:extLst>
          </p:cNvPr>
          <p:cNvSpPr/>
          <p:nvPr/>
        </p:nvSpPr>
        <p:spPr>
          <a:xfrm>
            <a:off x="9330812" y="2337742"/>
            <a:ext cx="1632156" cy="2952013"/>
          </a:xfrm>
          <a:prstGeom prst="rect">
            <a:avLst/>
          </a:prstGeom>
          <a:noFill/>
          <a:ln w="38100">
            <a:solidFill>
              <a:srgbClr val="0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F8860-1824-5C96-A124-1397922BE0F5}"/>
              </a:ext>
            </a:extLst>
          </p:cNvPr>
          <p:cNvSpPr txBox="1"/>
          <p:nvPr/>
        </p:nvSpPr>
        <p:spPr>
          <a:xfrm>
            <a:off x="3224980" y="5211655"/>
            <a:ext cx="431636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sz="3200" b="1"/>
              <a:t>ข้อมูลจากการเรียกดูการใช้งาน </a:t>
            </a:r>
            <a:r>
              <a:rPr lang="en-US" sz="3200" b="1" err="1"/>
              <a:t>cpu</a:t>
            </a:r>
            <a:endParaRPr lang="en-US" sz="3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E5381-A27C-0EAB-3F6D-92BD7AD1743D}"/>
              </a:ext>
            </a:extLst>
          </p:cNvPr>
          <p:cNvSpPr txBox="1"/>
          <p:nvPr/>
        </p:nvSpPr>
        <p:spPr>
          <a:xfrm>
            <a:off x="9305251" y="1741397"/>
            <a:ext cx="2605547" cy="584775"/>
          </a:xfrm>
          <a:prstGeom prst="rect">
            <a:avLst/>
          </a:prstGeom>
          <a:noFill/>
          <a:ln w="28575">
            <a:solidFill>
              <a:srgbClr val="000080"/>
            </a:solidFill>
          </a:ln>
        </p:spPr>
        <p:txBody>
          <a:bodyPr wrap="square" rtlCol="0">
            <a:spAutoFit/>
          </a:bodyPr>
          <a:lstStyle/>
          <a:p>
            <a:r>
              <a:rPr lang="th-TH" sz="3200" b="1"/>
              <a:t>ข้อมูลจาก </a:t>
            </a:r>
            <a:r>
              <a:rPr lang="en-US" sz="3200" b="1"/>
              <a:t>nginx log</a:t>
            </a:r>
          </a:p>
        </p:txBody>
      </p:sp>
    </p:spTree>
    <p:extLst>
      <p:ext uri="{BB962C8B-B14F-4D97-AF65-F5344CB8AC3E}">
        <p14:creationId xmlns:p14="http://schemas.microsoft.com/office/powerpoint/2010/main" val="3798571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18939-867E-4B6C-963D-9AB4EB2F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0583A-6FA5-F495-7739-41BB39F14D48}"/>
              </a:ext>
            </a:extLst>
          </p:cNvPr>
          <p:cNvSpPr txBox="1"/>
          <p:nvPr/>
        </p:nvSpPr>
        <p:spPr>
          <a:xfrm>
            <a:off x="609600" y="1236154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/>
              <a:t>ข้อมูลที่ </a:t>
            </a:r>
            <a:r>
              <a:rPr lang="en-US" sz="3200" b="1"/>
              <a:t>Server </a:t>
            </a:r>
            <a:r>
              <a:rPr lang="th-TH" sz="3200" b="1"/>
              <a:t>สามารถมองเห็น</a:t>
            </a:r>
            <a:endParaRPr lang="en-US" sz="32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AF321E-158D-88E8-AE3D-AA46E3DE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89" y="1822862"/>
            <a:ext cx="9841821" cy="1827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CF6176-E497-01C6-A448-9EC18ADC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89" y="4577588"/>
            <a:ext cx="9841821" cy="1853062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852ACADE-6C3D-266B-E17E-D1F1185AD813}"/>
              </a:ext>
            </a:extLst>
          </p:cNvPr>
          <p:cNvSpPr/>
          <p:nvPr/>
        </p:nvSpPr>
        <p:spPr>
          <a:xfrm>
            <a:off x="5250426" y="3721754"/>
            <a:ext cx="1268361" cy="85583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205718-1F63-56C6-D5CD-F36FE5A4B95D}"/>
              </a:ext>
            </a:extLst>
          </p:cNvPr>
          <p:cNvSpPr txBox="1"/>
          <p:nvPr/>
        </p:nvSpPr>
        <p:spPr>
          <a:xfrm>
            <a:off x="8278761" y="1622323"/>
            <a:ext cx="14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61A7A2-1698-15F0-5891-67F54E2741C5}"/>
              </a:ext>
            </a:extLst>
          </p:cNvPr>
          <p:cNvSpPr txBox="1"/>
          <p:nvPr/>
        </p:nvSpPr>
        <p:spPr>
          <a:xfrm>
            <a:off x="7010400" y="1235167"/>
            <a:ext cx="413938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3600" b="1"/>
              <a:t>การใช้งาน </a:t>
            </a:r>
            <a:r>
              <a:rPr lang="en-US" sz="3600" b="1"/>
              <a:t>CPU </a:t>
            </a:r>
            <a:r>
              <a:rPr lang="th-TH" sz="3600" b="1"/>
              <a:t>ก่อนโดนโจมตี</a:t>
            </a:r>
            <a:endParaRPr lang="en-US" sz="36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61A7A2-1698-15F0-5891-67F54E2741C5}"/>
              </a:ext>
            </a:extLst>
          </p:cNvPr>
          <p:cNvSpPr txBox="1"/>
          <p:nvPr/>
        </p:nvSpPr>
        <p:spPr>
          <a:xfrm>
            <a:off x="7010400" y="4089515"/>
            <a:ext cx="413938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3600" b="1"/>
              <a:t>การใช้งาน </a:t>
            </a:r>
            <a:r>
              <a:rPr lang="en-US" sz="3600" b="1"/>
              <a:t>CPU </a:t>
            </a:r>
            <a:r>
              <a:rPr lang="th-TH" sz="3600" b="1"/>
              <a:t>หลังโดนโจมตี</a:t>
            </a:r>
            <a:endParaRPr lang="en-US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D9DC3-D4B2-6E4C-9244-D6E239A71E3F}"/>
              </a:ext>
            </a:extLst>
          </p:cNvPr>
          <p:cNvSpPr txBox="1"/>
          <p:nvPr/>
        </p:nvSpPr>
        <p:spPr>
          <a:xfrm>
            <a:off x="312995" y="6488668"/>
            <a:ext cx="6282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https://phoenixnap.com/kb/top-command-in-linux</a:t>
            </a:r>
          </a:p>
        </p:txBody>
      </p:sp>
    </p:spTree>
    <p:extLst>
      <p:ext uri="{BB962C8B-B14F-4D97-AF65-F5344CB8AC3E}">
        <p14:creationId xmlns:p14="http://schemas.microsoft.com/office/powerpoint/2010/main" val="2785542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CEFF64-6375-D6A9-1860-38587BBB08F2}"/>
              </a:ext>
            </a:extLst>
          </p:cNvPr>
          <p:cNvSpPr txBox="1"/>
          <p:nvPr/>
        </p:nvSpPr>
        <p:spPr>
          <a:xfrm>
            <a:off x="609600" y="565753"/>
            <a:ext cx="9820101" cy="8518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th-TH" sz="4400" b="1">
                <a:solidFill>
                  <a:srgbClr val="C00000"/>
                </a:solidFill>
              </a:rPr>
              <a:t>จำลอง </a:t>
            </a:r>
            <a:r>
              <a:rPr lang="en-US" sz="4400" b="1">
                <a:solidFill>
                  <a:srgbClr val="C00000"/>
                </a:solidFill>
              </a:rPr>
              <a:t>Traffic </a:t>
            </a:r>
            <a:r>
              <a:rPr lang="th-TH" sz="4400" b="1">
                <a:solidFill>
                  <a:srgbClr val="C00000"/>
                </a:solidFill>
              </a:rPr>
              <a:t>และประยุกต์การเรียนรู้ของเครื่อง</a:t>
            </a:r>
            <a:r>
              <a:rPr lang="en-US" sz="4400" kern="1200">
                <a:solidFill>
                  <a:srgbClr val="C00000"/>
                </a:solidFill>
              </a:rPr>
              <a:t>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732D6-4E6E-9A61-5103-78A15E4DA1F5}"/>
              </a:ext>
            </a:extLst>
          </p:cNvPr>
          <p:cNvSpPr txBox="1"/>
          <p:nvPr/>
        </p:nvSpPr>
        <p:spPr>
          <a:xfrm>
            <a:off x="213360" y="1600201"/>
            <a:ext cx="5872480" cy="280465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3200" b="1" kern="1200">
                <a:solidFill>
                  <a:srgbClr val="000000"/>
                </a:solidFill>
              </a:rPr>
              <a:t> </a:t>
            </a:r>
            <a:r>
              <a:rPr lang="th-TH" sz="3200" b="1">
                <a:solidFill>
                  <a:srgbClr val="000000"/>
                </a:solidFill>
              </a:rPr>
              <a:t>การตั้งค่าการทดลอง</a:t>
            </a:r>
            <a:endParaRPr lang="en-US" sz="3200" b="1" kern="1200">
              <a:solidFill>
                <a:srgbClr val="000000"/>
              </a:solidFill>
            </a:endParaRPr>
          </a:p>
          <a:p>
            <a:pPr defTabSz="457200">
              <a:spcBef>
                <a:spcPct val="20000"/>
              </a:spcBef>
            </a:pPr>
            <a:r>
              <a:rPr lang="en-US" sz="3200" b="1" kern="1200">
                <a:solidFill>
                  <a:srgbClr val="000000"/>
                </a:solidFill>
              </a:rPr>
              <a:t>     </a:t>
            </a:r>
            <a:r>
              <a:rPr lang="th-TH" sz="3200" b="1" kern="1200">
                <a:solidFill>
                  <a:srgbClr val="000000"/>
                </a:solidFill>
              </a:rPr>
              <a:t>- มี 2 </a:t>
            </a:r>
            <a:r>
              <a:rPr lang="en-US" sz="3200" b="1" kern="1200">
                <a:solidFill>
                  <a:srgbClr val="000000"/>
                </a:solidFill>
              </a:rPr>
              <a:t>ap, 6 stations</a:t>
            </a:r>
            <a:endParaRPr lang="th-TH" sz="3200" b="1" kern="1200">
              <a:solidFill>
                <a:srgbClr val="000000"/>
              </a:solidFill>
            </a:endParaRPr>
          </a:p>
          <a:p>
            <a:pPr defTabSz="457200">
              <a:spcBef>
                <a:spcPct val="20000"/>
              </a:spcBef>
            </a:pPr>
            <a:r>
              <a:rPr lang="th-TH" sz="3200" b="1">
                <a:solidFill>
                  <a:srgbClr val="000000"/>
                </a:solidFill>
              </a:rPr>
              <a:t>	- </a:t>
            </a:r>
            <a:r>
              <a:rPr lang="en-US" sz="3200" b="1">
                <a:solidFill>
                  <a:srgbClr val="000000"/>
                </a:solidFill>
              </a:rPr>
              <a:t>Server 3 stations </a:t>
            </a:r>
            <a:r>
              <a:rPr lang="th-TH" sz="3200" b="1">
                <a:solidFill>
                  <a:srgbClr val="000000"/>
                </a:solidFill>
              </a:rPr>
              <a:t>เชื่อมต่ออยู่ที่ </a:t>
            </a:r>
            <a:r>
              <a:rPr lang="en-US" sz="3200" b="1">
                <a:solidFill>
                  <a:srgbClr val="000000"/>
                </a:solidFill>
              </a:rPr>
              <a:t>ap2 </a:t>
            </a:r>
            <a:endParaRPr lang="th-TH" sz="3200" b="1">
              <a:solidFill>
                <a:srgbClr val="000000"/>
              </a:solidFill>
            </a:endParaRPr>
          </a:p>
          <a:p>
            <a:pPr defTabSz="457200">
              <a:spcBef>
                <a:spcPct val="20000"/>
              </a:spcBef>
            </a:pPr>
            <a:r>
              <a:rPr lang="en-US" sz="3200" b="1" kern="1200">
                <a:solidFill>
                  <a:srgbClr val="000000"/>
                </a:solidFill>
              </a:rPr>
              <a:t>	</a:t>
            </a:r>
            <a:r>
              <a:rPr lang="th-TH" sz="3200" b="1" kern="1200">
                <a:solidFill>
                  <a:srgbClr val="000000"/>
                </a:solidFill>
              </a:rPr>
              <a:t>-</a:t>
            </a:r>
            <a:r>
              <a:rPr lang="en-US" sz="3200" b="1" kern="1200">
                <a:solidFill>
                  <a:srgbClr val="000000"/>
                </a:solidFill>
              </a:rPr>
              <a:t> </a:t>
            </a:r>
            <a:r>
              <a:rPr lang="th-TH" sz="3200" b="1" kern="1200">
                <a:solidFill>
                  <a:srgbClr val="000000"/>
                </a:solidFill>
              </a:rPr>
              <a:t>มี </a:t>
            </a:r>
            <a:r>
              <a:rPr lang="en-US" sz="3200" b="1">
                <a:solidFill>
                  <a:srgbClr val="000000"/>
                </a:solidFill>
              </a:rPr>
              <a:t>Stations </a:t>
            </a:r>
            <a:r>
              <a:rPr lang="th-TH" sz="3200" b="1">
                <a:solidFill>
                  <a:srgbClr val="000000"/>
                </a:solidFill>
              </a:rPr>
              <a:t>อีก </a:t>
            </a:r>
            <a:r>
              <a:rPr lang="en-US" sz="3200" b="1">
                <a:solidFill>
                  <a:srgbClr val="000000"/>
                </a:solidFill>
              </a:rPr>
              <a:t>3 </a:t>
            </a:r>
            <a:r>
              <a:rPr lang="th-TH" sz="3200" b="1">
                <a:solidFill>
                  <a:srgbClr val="000000"/>
                </a:solidFill>
              </a:rPr>
              <a:t>เครื่อง</a:t>
            </a:r>
            <a:r>
              <a:rPr lang="en-US" sz="3200" b="1">
                <a:solidFill>
                  <a:srgbClr val="000000"/>
                </a:solidFill>
              </a:rPr>
              <a:t> </a:t>
            </a:r>
            <a:r>
              <a:rPr lang="th-TH" sz="3200" b="1">
                <a:solidFill>
                  <a:srgbClr val="000000"/>
                </a:solidFill>
              </a:rPr>
              <a:t>เชื่อมต่ออยู่ที่ </a:t>
            </a:r>
            <a:r>
              <a:rPr lang="en-US" sz="3200" b="1">
                <a:solidFill>
                  <a:srgbClr val="000000"/>
                </a:solidFill>
              </a:rPr>
              <a:t>ap1</a:t>
            </a:r>
            <a:endParaRPr lang="th-TH" sz="3200" b="1">
              <a:solidFill>
                <a:srgbClr val="000000"/>
              </a:solidFill>
            </a:endParaRPr>
          </a:p>
          <a:p>
            <a:pPr defTabSz="457200">
              <a:spcBef>
                <a:spcPct val="20000"/>
              </a:spcBef>
            </a:pPr>
            <a:endParaRPr lang="en-US" sz="3200" b="1" kern="12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02244-9222-4FDB-B391-E3223EA5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FD17EE-648C-DAC8-F6FD-A3F508EF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40" y="1310640"/>
            <a:ext cx="5882640" cy="50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6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08F5-AA18-F864-8DF2-408CB0D6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/>
              <a:t>วัตถุประสงค์ของโครงงาน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2626A-BAB5-05A5-8364-5229D781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627151" cy="4525963"/>
          </a:xfrm>
        </p:spPr>
        <p:txBody>
          <a:bodyPr/>
          <a:lstStyle/>
          <a:p>
            <a:pPr marL="342900" lvl="0" indent="-342900" rtl="0">
              <a:spcAft>
                <a:spcPts val="800"/>
              </a:spcAft>
              <a:buFont typeface="+mj-lt"/>
              <a:buAutoNum type="arabicPeriod"/>
            </a:pP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สำหรับมอดูลตัวเลียนแบบ </a:t>
            </a: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Mininet-</a:t>
            </a:r>
            <a:r>
              <a:rPr lang="en-US" err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WiFi</a:t>
            </a: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 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เพื่อพัฒนาระบบจำลองโครงข่ายสำหรับการทดสอบวิธีการตรวจจับ</a:t>
            </a:r>
            <a:r>
              <a:rPr lang="th-TH" err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แทรฟฟิก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ที่ผิดปกติ</a:t>
            </a:r>
            <a:endParaRPr lang="en-US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สำหรับมอดูล </a:t>
            </a: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SDN 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เพื่อพัฒนาระบบการป้องกันและตรวจจับ</a:t>
            </a:r>
            <a:r>
              <a:rPr lang="th-TH" err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แทรฟฟิก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ที่ผิดปกติจากการโจมตี </a:t>
            </a:r>
            <a:b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</a:b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DDoS 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ด้วย</a:t>
            </a: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 SDN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 และผนวกเข้ากับการเรียนรู้ของเครื่องเพื่อตรวจจับ</a:t>
            </a:r>
            <a:r>
              <a:rPr lang="th-TH" err="1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แทรฟฟิก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ที่ผิดปกติ</a:t>
            </a:r>
            <a:endParaRPr lang="en-US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สำหรับมอดูลผู้ใช้ เพื่อวิเคราะห์และระบุช่องโหว่ด้านความปลอดภัยในส่วนต่าง ๆ ของ</a:t>
            </a: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 Server 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และพยายามลดความเสียหายจากช่องโหว่นั้น</a:t>
            </a:r>
            <a:endParaRPr lang="en-US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สำหรับมอดูลผู้โจมตี เพื่อแสดงผลกระทบที่เกิดจากการโจมตี</a:t>
            </a: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 DDoS 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และช่องโหว่ของระบบ</a:t>
            </a:r>
            <a:endParaRPr lang="en-US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098E3-1637-67AF-8C2B-7A145A1B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7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56FA9-508F-9FF3-6019-48019721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4804"/>
            <a:ext cx="5486400" cy="862834"/>
          </a:xfrm>
        </p:spPr>
        <p:txBody>
          <a:bodyPr/>
          <a:lstStyle/>
          <a:p>
            <a:r>
              <a:rPr lang="th-TH" b="1"/>
              <a:t>จำลอง </a:t>
            </a:r>
            <a:r>
              <a:rPr lang="en-US" b="1"/>
              <a:t>Traffic</a:t>
            </a:r>
            <a:r>
              <a:rPr lang="th-TH" b="1"/>
              <a:t> รูปแบบต่าง ๆ</a:t>
            </a:r>
            <a:r>
              <a:rPr lang="en-US" b="1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C872-7560-F805-7564-A537A7FE0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171" y="1752601"/>
            <a:ext cx="4698124" cy="4231640"/>
          </a:xfrm>
          <a:ln w="28575"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/>
              <a:t>Abnormal traffic label:</a:t>
            </a:r>
          </a:p>
          <a:p>
            <a:pPr marL="0" indent="0">
              <a:buNone/>
            </a:pPr>
            <a:r>
              <a:rPr lang="th-TH" b="1"/>
              <a:t>- </a:t>
            </a:r>
            <a:r>
              <a:rPr lang="en-US" b="1"/>
              <a:t>http-attack</a:t>
            </a:r>
            <a:endParaRPr lang="th-TH" b="1"/>
          </a:p>
          <a:p>
            <a:pPr marL="0" indent="0">
              <a:buNone/>
            </a:pPr>
            <a:r>
              <a:rPr lang="th-TH" b="1"/>
              <a:t>- </a:t>
            </a:r>
            <a:r>
              <a:rPr lang="en-US" b="1"/>
              <a:t>non-http-attack1</a:t>
            </a:r>
          </a:p>
          <a:p>
            <a:pPr marL="0" indent="0">
              <a:buNone/>
            </a:pPr>
            <a:r>
              <a:rPr lang="th-TH" b="1"/>
              <a:t>- </a:t>
            </a:r>
            <a:r>
              <a:rPr lang="en-US" b="1"/>
              <a:t>non-http-attack2</a:t>
            </a:r>
          </a:p>
          <a:p>
            <a:pPr marL="0" indent="0">
              <a:buNone/>
            </a:pPr>
            <a:r>
              <a:rPr lang="th-TH" b="1"/>
              <a:t>- </a:t>
            </a:r>
            <a:r>
              <a:rPr lang="en-US" b="1"/>
              <a:t>non-http-attack3</a:t>
            </a:r>
          </a:p>
          <a:p>
            <a:pPr marL="0" indent="0">
              <a:buNone/>
            </a:pPr>
            <a:r>
              <a:rPr lang="th-TH" b="1"/>
              <a:t>- </a:t>
            </a:r>
            <a:r>
              <a:rPr lang="en-US" b="1"/>
              <a:t>non-http-attack4</a:t>
            </a:r>
          </a:p>
          <a:p>
            <a:pPr marL="0" indent="0">
              <a:buNone/>
            </a:pPr>
            <a:r>
              <a:rPr lang="th-TH" b="1"/>
              <a:t>- </a:t>
            </a:r>
            <a:r>
              <a:rPr lang="en-US" b="1"/>
              <a:t>non-http-attack5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C790E-6701-82FF-7C5A-A0206C6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4CB893-B6A9-A6C4-C4B1-1037D25DA2CD}"/>
              </a:ext>
            </a:extLst>
          </p:cNvPr>
          <p:cNvSpPr txBox="1">
            <a:spLocks/>
          </p:cNvSpPr>
          <p:nvPr/>
        </p:nvSpPr>
        <p:spPr>
          <a:xfrm>
            <a:off x="98138" y="1752600"/>
            <a:ext cx="2989190" cy="1885335"/>
          </a:xfrm>
          <a:prstGeom prst="rect">
            <a:avLst/>
          </a:prstGeom>
          <a:solidFill>
            <a:srgbClr val="FFFFFF">
              <a:alpha val="69804"/>
            </a:srgbClr>
          </a:solidFill>
          <a:ln w="28575">
            <a:solidFill>
              <a:srgbClr val="00008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/>
              <a:t>Normal traffic :</a:t>
            </a:r>
          </a:p>
          <a:p>
            <a:pPr marL="0" indent="0">
              <a:buFont typeface="Arial"/>
              <a:buNone/>
            </a:pPr>
            <a:r>
              <a:rPr lang="en-US" b="1"/>
              <a:t>- normal</a:t>
            </a:r>
          </a:p>
          <a:p>
            <a:pPr marL="0" indent="0">
              <a:buFont typeface="Arial"/>
              <a:buNone/>
            </a:pPr>
            <a:r>
              <a:rPr lang="en-US" b="1"/>
              <a:t>- </a:t>
            </a:r>
            <a:r>
              <a:rPr lang="en-US" b="1" err="1"/>
              <a:t>heavy_traf</a:t>
            </a:r>
            <a:r>
              <a:rPr lang="en-US" b="1"/>
              <a:t> </a:t>
            </a:r>
          </a:p>
          <a:p>
            <a:pPr marL="0" indent="0">
              <a:buFont typeface="Arial"/>
              <a:buNone/>
            </a:pPr>
            <a:endParaRPr lang="en-US" b="1"/>
          </a:p>
          <a:p>
            <a:pPr marL="0" indent="0">
              <a:buFont typeface="Arial"/>
              <a:buNone/>
            </a:pP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03288-E351-AE82-7E1A-C5A06FB0E134}"/>
              </a:ext>
            </a:extLst>
          </p:cNvPr>
          <p:cNvSpPr txBox="1"/>
          <p:nvPr/>
        </p:nvSpPr>
        <p:spPr>
          <a:xfrm>
            <a:off x="8188673" y="2052539"/>
            <a:ext cx="37690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Normal traffic</a:t>
            </a:r>
            <a:r>
              <a:rPr lang="th-TH" sz="2800" b="1"/>
              <a:t> คือ</a:t>
            </a:r>
            <a:endParaRPr lang="en-US" sz="2800" b="1"/>
          </a:p>
          <a:p>
            <a:r>
              <a:rPr lang="en-US" sz="2800"/>
              <a:t>Traffic </a:t>
            </a:r>
            <a:r>
              <a:rPr lang="th-TH" sz="2800"/>
              <a:t>ที่เข้ามาแล้ว </a:t>
            </a:r>
            <a:r>
              <a:rPr lang="en-US" sz="2800"/>
              <a:t>Server</a:t>
            </a:r>
            <a:r>
              <a:rPr lang="th-TH" sz="2800"/>
              <a:t> รับไหว</a:t>
            </a:r>
          </a:p>
          <a:p>
            <a:r>
              <a:rPr lang="en-US" sz="2800"/>
              <a:t>(</a:t>
            </a:r>
            <a:r>
              <a:rPr lang="th-TH" sz="2800"/>
              <a:t> </a:t>
            </a:r>
            <a:r>
              <a:rPr lang="en-US" sz="2800" err="1"/>
              <a:t>cpu_usage</a:t>
            </a:r>
            <a:r>
              <a:rPr lang="en-US" sz="2800"/>
              <a:t> &lt;= 60 </a:t>
            </a:r>
            <a:r>
              <a:rPr lang="th-TH" sz="2800"/>
              <a:t>และ </a:t>
            </a:r>
            <a:r>
              <a:rPr lang="en-US" sz="2800" err="1"/>
              <a:t>request_count</a:t>
            </a:r>
            <a:r>
              <a:rPr lang="en-US" sz="2800"/>
              <a:t> &lt;= 25 req/sec)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480AF-B67D-A355-B2D6-66DE07A9A84E}"/>
              </a:ext>
            </a:extLst>
          </p:cNvPr>
          <p:cNvSpPr txBox="1"/>
          <p:nvPr/>
        </p:nvSpPr>
        <p:spPr>
          <a:xfrm>
            <a:off x="8188673" y="4378926"/>
            <a:ext cx="37690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/>
              <a:t>ตัวอย่าง </a:t>
            </a:r>
            <a:r>
              <a:rPr lang="en-US" sz="2400" b="1"/>
              <a:t>Abnormal traffic</a:t>
            </a:r>
            <a:r>
              <a:rPr lang="th-TH" sz="2400" b="1"/>
              <a:t> </a:t>
            </a:r>
            <a:r>
              <a:rPr lang="en-US" sz="2400" b="1"/>
              <a:t>:</a:t>
            </a:r>
          </a:p>
          <a:p>
            <a:r>
              <a:rPr lang="en-US" sz="2400" b="1"/>
              <a:t>http-attack</a:t>
            </a:r>
            <a:r>
              <a:rPr lang="en-US" sz="2400"/>
              <a:t>: </a:t>
            </a:r>
            <a:r>
              <a:rPr lang="th-TH" sz="2400"/>
              <a:t>ใช้</a:t>
            </a:r>
            <a:r>
              <a:rPr lang="en-US" sz="2400"/>
              <a:t> Attacker</a:t>
            </a:r>
            <a:r>
              <a:rPr lang="th-TH" sz="2400"/>
              <a:t> ส่ง </a:t>
            </a:r>
            <a:r>
              <a:rPr lang="en-US" sz="2400"/>
              <a:t>curl </a:t>
            </a:r>
            <a:r>
              <a:rPr lang="th-TH" sz="2400"/>
              <a:t>ด้วยคำขอรวมไม่เกิน</a:t>
            </a:r>
            <a:r>
              <a:rPr lang="en-US" sz="2400"/>
              <a:t> </a:t>
            </a:r>
            <a:r>
              <a:rPr lang="th-TH" sz="2400"/>
              <a:t>1</a:t>
            </a:r>
            <a:r>
              <a:rPr lang="en-US" sz="2400"/>
              <a:t>50 req/s</a:t>
            </a:r>
          </a:p>
          <a:p>
            <a:r>
              <a:rPr lang="en-US" sz="2400" b="1"/>
              <a:t>non-http-attack1: </a:t>
            </a:r>
            <a:r>
              <a:rPr lang="th-TH" sz="2400"/>
              <a:t>ใช้ </a:t>
            </a:r>
            <a:r>
              <a:rPr lang="en-US" sz="2400"/>
              <a:t>attacker</a:t>
            </a:r>
            <a:r>
              <a:rPr lang="th-TH" sz="2400"/>
              <a:t> ทั้ง 3 เครื่องส่ง </a:t>
            </a:r>
            <a:r>
              <a:rPr lang="en-US" sz="2400"/>
              <a:t>TCP flood </a:t>
            </a:r>
          </a:p>
        </p:txBody>
      </p:sp>
    </p:spTree>
    <p:extLst>
      <p:ext uri="{BB962C8B-B14F-4D97-AF65-F5344CB8AC3E}">
        <p14:creationId xmlns:p14="http://schemas.microsoft.com/office/powerpoint/2010/main" val="11584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CA1-35D0-D88B-0AE4-E8F00ED23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548541"/>
            <a:ext cx="9513869" cy="862834"/>
          </a:xfrm>
        </p:spPr>
        <p:txBody>
          <a:bodyPr/>
          <a:lstStyle/>
          <a:p>
            <a:r>
              <a:rPr lang="th-TH" b="1"/>
              <a:t>ตัวอย่างข้อมูลที่เก็บลง </a:t>
            </a:r>
            <a:r>
              <a:rPr lang="en-US" b="1"/>
              <a:t>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CC730-12F0-AC9C-93F8-BAAF27E8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CDE103-88AB-7F05-2532-2EE7BD1A3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660" y="1757787"/>
            <a:ext cx="8198615" cy="4701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A090E-6390-E15D-920F-10B33346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32" y="1550409"/>
            <a:ext cx="7256190" cy="2107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753F89-2020-3961-A6B1-EE796E1C6371}"/>
              </a:ext>
            </a:extLst>
          </p:cNvPr>
          <p:cNvSpPr/>
          <p:nvPr/>
        </p:nvSpPr>
        <p:spPr>
          <a:xfrm>
            <a:off x="3146323" y="1520913"/>
            <a:ext cx="4896464" cy="5007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25726-3D38-F4BA-306B-18A64B8A6459}"/>
              </a:ext>
            </a:extLst>
          </p:cNvPr>
          <p:cNvSpPr/>
          <p:nvPr/>
        </p:nvSpPr>
        <p:spPr>
          <a:xfrm>
            <a:off x="8077623" y="1520913"/>
            <a:ext cx="1391264" cy="5007707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7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C4A18-9969-D5DF-D568-A2B82EBC3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9342" y="424983"/>
            <a:ext cx="8143058" cy="64330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9A337C7-7926-A773-2A8F-037C2677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7EB462-2E26-CF4B-2B08-0F660A7C21B7}"/>
              </a:ext>
            </a:extLst>
          </p:cNvPr>
          <p:cNvSpPr txBox="1">
            <a:spLocks/>
          </p:cNvSpPr>
          <p:nvPr/>
        </p:nvSpPr>
        <p:spPr>
          <a:xfrm>
            <a:off x="8890000" y="655894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00352D-4569-3E41-9599-1BD1EAE34D4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58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D0067-1C8E-3F75-E719-F777DC7D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4B769A-3A14-7EFD-5A66-33CB35EF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0" y="467618"/>
            <a:ext cx="9337040" cy="617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898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D5E6B-71BB-5A2A-5ABF-29E5482D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6047B-0D5C-EF4F-1A35-9019C183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28" y="422787"/>
            <a:ext cx="8950206" cy="627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69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C29CD-85FD-AFBE-3756-35204862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3A564-F451-F5D0-5CFD-90B91E0F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0" t="3246" r="-4480" b="-3246"/>
          <a:stretch/>
        </p:blipFill>
        <p:spPr>
          <a:xfrm>
            <a:off x="457200" y="2132762"/>
            <a:ext cx="3175057" cy="32673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001A5B-0E0C-7126-69A6-C951CA30BC15}"/>
              </a:ext>
            </a:extLst>
          </p:cNvPr>
          <p:cNvSpPr/>
          <p:nvPr/>
        </p:nvSpPr>
        <p:spPr>
          <a:xfrm>
            <a:off x="426720" y="2081961"/>
            <a:ext cx="3048000" cy="791269"/>
          </a:xfrm>
          <a:prstGeom prst="rect">
            <a:avLst/>
          </a:prstGeom>
          <a:noFill/>
          <a:ln w="57150">
            <a:solidFill>
              <a:srgbClr val="0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569EA-0477-E43E-6706-003BEE27E397}"/>
              </a:ext>
            </a:extLst>
          </p:cNvPr>
          <p:cNvSpPr/>
          <p:nvPr/>
        </p:nvSpPr>
        <p:spPr>
          <a:xfrm>
            <a:off x="426720" y="2965882"/>
            <a:ext cx="3048000" cy="2434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1365D-EB73-58B6-246D-F2CFA0945DEE}"/>
              </a:ext>
            </a:extLst>
          </p:cNvPr>
          <p:cNvSpPr txBox="1"/>
          <p:nvPr/>
        </p:nvSpPr>
        <p:spPr>
          <a:xfrm>
            <a:off x="5661709" y="1247257"/>
            <a:ext cx="51439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/>
              <a:t>detect.oonx</a:t>
            </a:r>
            <a:r>
              <a:rPr lang="th-TH" sz="3200" b="1"/>
              <a:t> </a:t>
            </a:r>
            <a:r>
              <a:rPr lang="en-US" sz="3200" b="1"/>
              <a:t>( Neural network )</a:t>
            </a:r>
          </a:p>
          <a:p>
            <a:pPr marL="457200" indent="-457200">
              <a:buFontTx/>
              <a:buChar char="-"/>
            </a:pPr>
            <a:r>
              <a:rPr lang="en-US" sz="3200" b="1"/>
              <a:t>Feed forward</a:t>
            </a:r>
          </a:p>
          <a:p>
            <a:pPr marL="457200" indent="-457200">
              <a:buFontTx/>
              <a:buChar char="-"/>
            </a:pPr>
            <a:r>
              <a:rPr lang="th-TH" sz="3200" b="1"/>
              <a:t>4</a:t>
            </a:r>
            <a:r>
              <a:rPr lang="en-US" sz="3200" b="1"/>
              <a:t> hidden layers</a:t>
            </a:r>
          </a:p>
          <a:p>
            <a:pPr marL="457200" indent="-457200">
              <a:buFontTx/>
              <a:buChar char="-"/>
            </a:pPr>
            <a:r>
              <a:rPr lang="en-US" sz="3200" b="1"/>
              <a:t>64 neurons each hidden layer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568E1B-5003-F2A4-84E1-A5837500F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9" t="50150" r="289" b="-50150"/>
          <a:stretch/>
        </p:blipFill>
        <p:spPr bwMode="auto">
          <a:xfrm>
            <a:off x="4248436" y="4747548"/>
            <a:ext cx="7858473" cy="211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94699A-528C-64B4-FEE8-69AB62704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93"/>
          <a:stretch/>
        </p:blipFill>
        <p:spPr bwMode="auto">
          <a:xfrm>
            <a:off x="4287615" y="3478443"/>
            <a:ext cx="7819294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886F9D-D651-C166-F2E5-141A1163A43A}"/>
              </a:ext>
            </a:extLst>
          </p:cNvPr>
          <p:cNvSpPr txBox="1"/>
          <p:nvPr/>
        </p:nvSpPr>
        <p:spPr>
          <a:xfrm>
            <a:off x="457200" y="566513"/>
            <a:ext cx="6289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800" b="1">
                <a:solidFill>
                  <a:srgbClr val="C00000"/>
                </a:solidFill>
              </a:rPr>
              <a:t>การประยุกต์การเรียนรู้ของเครื่อง</a:t>
            </a:r>
            <a:endParaRPr lang="en-US" sz="4800" b="1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645A1-344C-1D98-B823-B5A9EBBC8615}"/>
              </a:ext>
            </a:extLst>
          </p:cNvPr>
          <p:cNvSpPr txBox="1"/>
          <p:nvPr/>
        </p:nvSpPr>
        <p:spPr>
          <a:xfrm>
            <a:off x="2725232" y="2451001"/>
            <a:ext cx="1077167" cy="523220"/>
          </a:xfrm>
          <a:prstGeom prst="rect">
            <a:avLst/>
          </a:prstGeom>
          <a:solidFill>
            <a:srgbClr val="002060"/>
          </a:solidFill>
          <a:ln>
            <a:solidFill>
              <a:srgbClr val="00008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Normal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208DD-4CA5-628E-8C5E-89C87EFB06D9}"/>
              </a:ext>
            </a:extLst>
          </p:cNvPr>
          <p:cNvSpPr txBox="1"/>
          <p:nvPr/>
        </p:nvSpPr>
        <p:spPr>
          <a:xfrm>
            <a:off x="2479739" y="5231158"/>
            <a:ext cx="1322660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Abnormal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55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83482E1-AA8B-9C45-CC8B-969D2DC13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4804"/>
            <a:ext cx="9513869" cy="862834"/>
          </a:xfrm>
        </p:spPr>
        <p:txBody>
          <a:bodyPr/>
          <a:lstStyle/>
          <a:p>
            <a:r>
              <a:rPr lang="en-US" b="1"/>
              <a:t>Confusion matrix </a:t>
            </a:r>
            <a:r>
              <a:rPr lang="th-TH" b="1"/>
              <a:t>ของ </a:t>
            </a:r>
            <a:r>
              <a:rPr lang="en-US" b="1" err="1"/>
              <a:t>detect.oonx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19D1A-C370-4A95-AE0F-560EA9D5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21" y="1417638"/>
            <a:ext cx="5839009" cy="496315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ECA23-4B19-7F15-85C4-6680A89C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5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8219-C65A-C06C-64DE-0286323C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55" y="450344"/>
            <a:ext cx="9513869" cy="862834"/>
          </a:xfrm>
        </p:spPr>
        <p:txBody>
          <a:bodyPr/>
          <a:lstStyle/>
          <a:p>
            <a:r>
              <a:rPr lang="th-TH" b="1"/>
              <a:t>การตั้งค่า </a:t>
            </a:r>
            <a:r>
              <a:rPr lang="en-US" b="1" err="1"/>
              <a:t>nginx.conf</a:t>
            </a:r>
            <a:r>
              <a:rPr lang="en-US" b="1"/>
              <a:t> </a:t>
            </a:r>
            <a:r>
              <a:rPr lang="th-TH" b="1"/>
              <a:t>ส่งผลต่อ </a:t>
            </a:r>
            <a:r>
              <a:rPr lang="en-US" b="1"/>
              <a:t>server </a:t>
            </a:r>
            <a:r>
              <a:rPr lang="th-TH" b="1"/>
              <a:t>อย่างไร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16062-5E45-156B-7ADD-7575AAE4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B8F3A3-2C12-8FD6-3A6A-85D8CACA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98" t="5945"/>
          <a:stretch/>
        </p:blipFill>
        <p:spPr>
          <a:xfrm>
            <a:off x="1569720" y="1767840"/>
            <a:ext cx="9098279" cy="4691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619C14-BF60-79CC-B0EA-04F1DB6881BE}"/>
              </a:ext>
            </a:extLst>
          </p:cNvPr>
          <p:cNvSpPr txBox="1"/>
          <p:nvPr/>
        </p:nvSpPr>
        <p:spPr>
          <a:xfrm>
            <a:off x="4267200" y="1313179"/>
            <a:ext cx="6289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1"/>
              <a:t>จำกัดคำขอ 5 </a:t>
            </a:r>
            <a:r>
              <a:rPr lang="en-US" sz="2800" b="1"/>
              <a:t>req / 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3DBEA-1949-1265-D106-EDBDD19B9C35}"/>
              </a:ext>
            </a:extLst>
          </p:cNvPr>
          <p:cNvSpPr txBox="1"/>
          <p:nvPr/>
        </p:nvSpPr>
        <p:spPr>
          <a:xfrm rot="16200000">
            <a:off x="-635201" y="3198168"/>
            <a:ext cx="31546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err="1"/>
              <a:t>Request_count</a:t>
            </a:r>
            <a:r>
              <a:rPr lang="en-US" sz="2400" b="1"/>
              <a:t>/ 5 second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73BE-C0B6-04B3-4A43-C51D9EC9EFC7}"/>
              </a:ext>
            </a:extLst>
          </p:cNvPr>
          <p:cNvSpPr txBox="1"/>
          <p:nvPr/>
        </p:nvSpPr>
        <p:spPr>
          <a:xfrm>
            <a:off x="1237888" y="2469190"/>
            <a:ext cx="572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/>
              <a:t>400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77C53-7C94-7DD8-C5B6-595709133B37}"/>
              </a:ext>
            </a:extLst>
          </p:cNvPr>
          <p:cNvSpPr txBox="1"/>
          <p:nvPr/>
        </p:nvSpPr>
        <p:spPr>
          <a:xfrm>
            <a:off x="1237887" y="4155750"/>
            <a:ext cx="572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/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908912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9F72C6-3012-E561-9418-71902D7A7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104"/>
          <a:stretch/>
        </p:blipFill>
        <p:spPr>
          <a:xfrm>
            <a:off x="1016000" y="1750141"/>
            <a:ext cx="9469119" cy="47089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8E665-E6D7-E706-F813-C23B5618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3A39A7-36A6-CDA1-B9E8-0CBAC1A3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4804"/>
            <a:ext cx="9513869" cy="862834"/>
          </a:xfrm>
        </p:spPr>
        <p:txBody>
          <a:bodyPr/>
          <a:lstStyle/>
          <a:p>
            <a:r>
              <a:rPr lang="en-US" b="1" err="1"/>
              <a:t>cpu_usage</a:t>
            </a:r>
            <a:r>
              <a:rPr lang="en-US" b="1"/>
              <a:t> </a:t>
            </a:r>
            <a:r>
              <a:rPr lang="th-TH" b="1"/>
              <a:t>ของการตั้งค่าทั้ง 2 แบบ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53710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1E5C-B9DF-DBA4-33C7-7E8C2EF0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/>
              <a:t>สรุป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DB5C9-F947-CD08-C833-E6EE8D567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71799"/>
          </a:xfrm>
        </p:spPr>
        <p:txBody>
          <a:bodyPr>
            <a:normAutofit fontScale="92500" lnSpcReduction="10000"/>
          </a:bodyPr>
          <a:lstStyle/>
          <a:p>
            <a:r>
              <a:rPr lang="th-TH" b="1"/>
              <a:t>จากมุมมองของ </a:t>
            </a:r>
            <a:r>
              <a:rPr lang="en-US" b="1"/>
              <a:t>Server </a:t>
            </a:r>
            <a:r>
              <a:rPr lang="th-TH" b="1"/>
              <a:t>สามารถบอกได้ว่า </a:t>
            </a:r>
            <a:r>
              <a:rPr lang="en-US" b="1"/>
              <a:t>Server </a:t>
            </a:r>
            <a:r>
              <a:rPr lang="th-TH" b="1"/>
              <a:t>กำลังอยู่ในการโจมตีหรือไม่ แต่การโจมตีนั้นเป็นของใคร หรือ เป็นการโจมตีแบบไหนนั้นอาจจะตอบไม่ได้</a:t>
            </a:r>
          </a:p>
          <a:p>
            <a:r>
              <a:rPr lang="th-TH" b="1"/>
              <a:t>ในการทดลองนี้ การเปลี่ยนวิธีกระจายคำขอใน </a:t>
            </a:r>
            <a:r>
              <a:rPr lang="en-US" b="1"/>
              <a:t>Load balancer </a:t>
            </a:r>
            <a:r>
              <a:rPr lang="th-TH" b="1"/>
              <a:t>ยังไม่มีผลต่อการทำงานของ ทั้ง 3 </a:t>
            </a:r>
            <a:r>
              <a:rPr lang="en-US" b="1"/>
              <a:t>Servers</a:t>
            </a:r>
          </a:p>
          <a:p>
            <a:r>
              <a:rPr lang="th-TH" b="1"/>
              <a:t>หากมีการตั้งค่า </a:t>
            </a:r>
            <a:r>
              <a:rPr lang="en-US" b="1" err="1"/>
              <a:t>nginx.conf</a:t>
            </a:r>
            <a:r>
              <a:rPr lang="en-US" b="1"/>
              <a:t> </a:t>
            </a:r>
            <a:r>
              <a:rPr lang="en-US" b="1" err="1"/>
              <a:t>Iptables.rules</a:t>
            </a:r>
            <a:r>
              <a:rPr lang="th-TH" b="1"/>
              <a:t> ร่วมกับการใช้</a:t>
            </a:r>
            <a:r>
              <a:rPr lang="en-US" b="1"/>
              <a:t> </a:t>
            </a:r>
            <a:r>
              <a:rPr lang="th-TH" b="1"/>
              <a:t>การประยุกต์ใช้การเรียนรู้ของเครื่อง สามารถป้องกันการโจมตีเบื้องต้นได้</a:t>
            </a:r>
            <a:endParaRPr lang="en-US" b="1"/>
          </a:p>
          <a:p>
            <a:endParaRPr lang="en-US" b="1"/>
          </a:p>
          <a:p>
            <a:pPr marL="0" indent="0">
              <a:buNone/>
            </a:pPr>
            <a:endParaRPr lang="th-TH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AFA9-644C-3BF4-7BC0-BFD70391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4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27A04-C86A-90A6-21CA-40697ABF6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32BB-157C-57A9-0854-01414CC6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0">
                <a:effectLst/>
              </a:rPr>
              <a:t>Research Map</a:t>
            </a:r>
            <a:endParaRPr lang="en-US" sz="48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83925-37AE-7C56-5EAC-EEDB763A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43" name="Rectangle: Rounded Corners 542">
            <a:extLst>
              <a:ext uri="{FF2B5EF4-FFF2-40B4-BE49-F238E27FC236}">
                <a16:creationId xmlns:a16="http://schemas.microsoft.com/office/drawing/2014/main" id="{6FB25C8B-FC7F-9FC3-3508-E73E54C8C489}"/>
              </a:ext>
            </a:extLst>
          </p:cNvPr>
          <p:cNvSpPr/>
          <p:nvPr/>
        </p:nvSpPr>
        <p:spPr>
          <a:xfrm>
            <a:off x="4471686" y="4746583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32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endParaRPr lang="en-US" sz="3200" b="1">
              <a:ea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42B752-46A2-5A39-088E-69C98696A3FF}"/>
              </a:ext>
            </a:extLst>
          </p:cNvPr>
          <p:cNvSpPr/>
          <p:nvPr/>
        </p:nvSpPr>
        <p:spPr>
          <a:xfrm>
            <a:off x="8339559" y="4746584"/>
            <a:ext cx="3248626" cy="9817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SDN </a:t>
            </a:r>
            <a:endParaRPr lang="en-US" sz="3200" b="1">
              <a:ea typeface="+mn-lt"/>
              <a:cs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5D9F02-E3CE-CDD1-E643-2237EFE3C1C1}"/>
              </a:ext>
            </a:extLst>
          </p:cNvPr>
          <p:cNvSpPr/>
          <p:nvPr/>
        </p:nvSpPr>
        <p:spPr>
          <a:xfrm>
            <a:off x="613458" y="4746583"/>
            <a:ext cx="3248626" cy="9836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มอดูลผู้ใช้งาน </a:t>
            </a:r>
            <a:endParaRPr lang="en-US" sz="3200" b="1">
              <a:ea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FC2338-0E18-A985-C5C2-A695C2D1A9CA}"/>
              </a:ext>
            </a:extLst>
          </p:cNvPr>
          <p:cNvSpPr/>
          <p:nvPr/>
        </p:nvSpPr>
        <p:spPr>
          <a:xfrm>
            <a:off x="4471686" y="1804684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มอดูลผู้โจมตี </a:t>
            </a:r>
            <a:endParaRPr lang="en-US" sz="3200" b="1">
              <a:ea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9193F9-C4AE-67D6-9A8D-4B299AFA30C7}"/>
              </a:ext>
            </a:extLst>
          </p:cNvPr>
          <p:cNvCxnSpPr>
            <a:cxnSpLocks/>
          </p:cNvCxnSpPr>
          <p:nvPr/>
        </p:nvCxnSpPr>
        <p:spPr>
          <a:xfrm>
            <a:off x="7866927" y="2422002"/>
            <a:ext cx="2380524" cy="21876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2E9C40-EC33-7EE2-3715-98980938416D}"/>
              </a:ext>
            </a:extLst>
          </p:cNvPr>
          <p:cNvCxnSpPr>
            <a:cxnSpLocks/>
          </p:cNvCxnSpPr>
          <p:nvPr/>
        </p:nvCxnSpPr>
        <p:spPr>
          <a:xfrm flipH="1" flipV="1">
            <a:off x="7864994" y="2198222"/>
            <a:ext cx="2567653" cy="235544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C6C97C-D475-D9EC-20B7-0B2DD4863BB9}"/>
              </a:ext>
            </a:extLst>
          </p:cNvPr>
          <p:cNvCxnSpPr>
            <a:cxnSpLocks/>
            <a:stCxn id="6" idx="2"/>
            <a:endCxn id="543" idx="0"/>
          </p:cNvCxnSpPr>
          <p:nvPr/>
        </p:nvCxnSpPr>
        <p:spPr>
          <a:xfrm>
            <a:off x="6095999" y="2788375"/>
            <a:ext cx="0" cy="195820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2D3A76-017D-E685-6D41-A7F63CE1C716}"/>
              </a:ext>
            </a:extLst>
          </p:cNvPr>
          <p:cNvCxnSpPr>
            <a:cxnSpLocks/>
          </p:cNvCxnSpPr>
          <p:nvPr/>
        </p:nvCxnSpPr>
        <p:spPr>
          <a:xfrm flipV="1">
            <a:off x="3871850" y="5196185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F7EAC8-7939-1CCF-308E-768E2B3FD4C6}"/>
              </a:ext>
            </a:extLst>
          </p:cNvPr>
          <p:cNvCxnSpPr>
            <a:cxnSpLocks/>
          </p:cNvCxnSpPr>
          <p:nvPr/>
        </p:nvCxnSpPr>
        <p:spPr>
          <a:xfrm flipV="1">
            <a:off x="7720432" y="5205830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1CD38A-A098-64D3-E6EB-C354F6207CA7}"/>
              </a:ext>
            </a:extLst>
          </p:cNvPr>
          <p:cNvCxnSpPr>
            <a:cxnSpLocks/>
          </p:cNvCxnSpPr>
          <p:nvPr/>
        </p:nvCxnSpPr>
        <p:spPr>
          <a:xfrm flipH="1">
            <a:off x="1831695" y="2320088"/>
            <a:ext cx="2567650" cy="234194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A2FA74-E3F0-E3FC-F511-B17833A55C43}"/>
              </a:ext>
            </a:extLst>
          </p:cNvPr>
          <p:cNvCxnSpPr>
            <a:cxnSpLocks/>
          </p:cNvCxnSpPr>
          <p:nvPr/>
        </p:nvCxnSpPr>
        <p:spPr>
          <a:xfrm flipV="1">
            <a:off x="1627492" y="2198222"/>
            <a:ext cx="2669890" cy="238438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39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434E0-D246-DBEC-8C21-60AE61A4E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5FF7-7D71-CC33-54C7-1549BD9B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0">
                <a:effectLst/>
              </a:rPr>
              <a:t>Research Map</a:t>
            </a:r>
            <a:endParaRPr lang="en-US" sz="48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FAD45-249E-8D70-1141-DE0DAA64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43" name="Rectangle: Rounded Corners 542">
            <a:extLst>
              <a:ext uri="{FF2B5EF4-FFF2-40B4-BE49-F238E27FC236}">
                <a16:creationId xmlns:a16="http://schemas.microsoft.com/office/drawing/2014/main" id="{A99E8F5E-6F4D-2AAC-0562-303CB1F31559}"/>
              </a:ext>
            </a:extLst>
          </p:cNvPr>
          <p:cNvSpPr/>
          <p:nvPr/>
        </p:nvSpPr>
        <p:spPr>
          <a:xfrm>
            <a:off x="4471686" y="4746583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32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endParaRPr lang="en-US" sz="3200" b="1">
              <a:ea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DD31DB-7A1F-D136-950A-F6F61B6B1154}"/>
              </a:ext>
            </a:extLst>
          </p:cNvPr>
          <p:cNvSpPr/>
          <p:nvPr/>
        </p:nvSpPr>
        <p:spPr>
          <a:xfrm>
            <a:off x="8339559" y="4746584"/>
            <a:ext cx="3248626" cy="9817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SDN </a:t>
            </a:r>
            <a:endParaRPr lang="en-US" sz="3200" b="1">
              <a:ea typeface="+mn-lt"/>
              <a:cs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338BBB-AD69-BA25-1B84-598F5BAF8BE0}"/>
              </a:ext>
            </a:extLst>
          </p:cNvPr>
          <p:cNvSpPr/>
          <p:nvPr/>
        </p:nvSpPr>
        <p:spPr>
          <a:xfrm>
            <a:off x="613458" y="4746583"/>
            <a:ext cx="3248626" cy="9836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มอดูลผู้ใช้งาน </a:t>
            </a:r>
            <a:endParaRPr lang="en-US" sz="3200" b="1">
              <a:ea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838C6F-A4E3-B613-1739-4F0D82A0C27D}"/>
              </a:ext>
            </a:extLst>
          </p:cNvPr>
          <p:cNvSpPr/>
          <p:nvPr/>
        </p:nvSpPr>
        <p:spPr>
          <a:xfrm>
            <a:off x="4471686" y="1804684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มอดูลผู้โจมตี </a:t>
            </a:r>
            <a:endParaRPr lang="en-US" sz="3200" b="1">
              <a:ea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742ED4-2789-22B1-2085-EBC02661FB36}"/>
              </a:ext>
            </a:extLst>
          </p:cNvPr>
          <p:cNvCxnSpPr/>
          <p:nvPr/>
        </p:nvCxnSpPr>
        <p:spPr>
          <a:xfrm flipH="1">
            <a:off x="1826870" y="2325546"/>
            <a:ext cx="2567650" cy="234194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06B6F4-429B-49F6-B86D-0326E9FA0091}"/>
              </a:ext>
            </a:extLst>
          </p:cNvPr>
          <p:cNvCxnSpPr>
            <a:cxnSpLocks/>
          </p:cNvCxnSpPr>
          <p:nvPr/>
        </p:nvCxnSpPr>
        <p:spPr>
          <a:xfrm>
            <a:off x="7866927" y="2422002"/>
            <a:ext cx="2380524" cy="21876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CE50EE-AEA4-60E9-75CD-616784B2A9C8}"/>
              </a:ext>
            </a:extLst>
          </p:cNvPr>
          <p:cNvCxnSpPr>
            <a:cxnSpLocks/>
          </p:cNvCxnSpPr>
          <p:nvPr/>
        </p:nvCxnSpPr>
        <p:spPr>
          <a:xfrm flipH="1" flipV="1">
            <a:off x="7864994" y="2198222"/>
            <a:ext cx="2567653" cy="235544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D6318-5F88-F752-C8F7-2A098757B3A9}"/>
              </a:ext>
            </a:extLst>
          </p:cNvPr>
          <p:cNvCxnSpPr>
            <a:cxnSpLocks/>
          </p:cNvCxnSpPr>
          <p:nvPr/>
        </p:nvCxnSpPr>
        <p:spPr>
          <a:xfrm flipV="1">
            <a:off x="3871850" y="5196185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A71252-6670-1C99-439C-368D3F7058D7}"/>
              </a:ext>
            </a:extLst>
          </p:cNvPr>
          <p:cNvCxnSpPr>
            <a:cxnSpLocks/>
          </p:cNvCxnSpPr>
          <p:nvPr/>
        </p:nvCxnSpPr>
        <p:spPr>
          <a:xfrm flipV="1">
            <a:off x="7720432" y="5205830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2A8ECB-263D-B333-5C2C-1F389190A74E}"/>
              </a:ext>
            </a:extLst>
          </p:cNvPr>
          <p:cNvCxnSpPr>
            <a:cxnSpLocks/>
          </p:cNvCxnSpPr>
          <p:nvPr/>
        </p:nvCxnSpPr>
        <p:spPr>
          <a:xfrm flipV="1">
            <a:off x="1627492" y="2198222"/>
            <a:ext cx="2669890" cy="238438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6A0F90-CE9F-801E-370B-A961A4F433EB}"/>
              </a:ext>
            </a:extLst>
          </p:cNvPr>
          <p:cNvCxnSpPr>
            <a:cxnSpLocks/>
            <a:stCxn id="6" idx="2"/>
            <a:endCxn id="543" idx="0"/>
          </p:cNvCxnSpPr>
          <p:nvPr/>
        </p:nvCxnSpPr>
        <p:spPr>
          <a:xfrm>
            <a:off x="6095999" y="2788375"/>
            <a:ext cx="0" cy="195820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128674-B8B2-EF49-822E-1B7A0DB133DE}"/>
              </a:ext>
            </a:extLst>
          </p:cNvPr>
          <p:cNvSpPr/>
          <p:nvPr/>
        </p:nvSpPr>
        <p:spPr>
          <a:xfrm>
            <a:off x="4143010" y="1481533"/>
            <a:ext cx="3885116" cy="16571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85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1294-81FE-03D4-01B3-315DE2E83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2121CDA5-D2C4-2A09-9ADD-2D8D6509BE53}"/>
              </a:ext>
            </a:extLst>
          </p:cNvPr>
          <p:cNvSpPr/>
          <p:nvPr/>
        </p:nvSpPr>
        <p:spPr>
          <a:xfrm>
            <a:off x="7887928" y="3863182"/>
            <a:ext cx="2937387" cy="1692044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67B15-D164-DD5B-2FFE-BD0D1C7A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04" y="471446"/>
            <a:ext cx="9513869" cy="862834"/>
          </a:xfrm>
        </p:spPr>
        <p:txBody>
          <a:bodyPr>
            <a:normAutofit/>
          </a:bodyPr>
          <a:lstStyle/>
          <a:p>
            <a:r>
              <a:rPr lang="th-TH" b="1">
                <a:solidFill>
                  <a:srgbClr val="C00000"/>
                </a:solidFill>
              </a:rPr>
              <a:t>มอดูลผู้โจมตี</a:t>
            </a:r>
            <a:r>
              <a:rPr lang="en-US" b="1">
                <a:solidFill>
                  <a:srgbClr val="C00000"/>
                </a:solidFill>
              </a:rPr>
              <a:t>:</a:t>
            </a:r>
            <a:r>
              <a:rPr lang="th-TH" b="1">
                <a:solidFill>
                  <a:srgbClr val="C00000"/>
                </a:solidFill>
              </a:rPr>
              <a:t> คืออะไรใน</a:t>
            </a:r>
            <a:r>
              <a:rPr lang="en-US" b="1">
                <a:solidFill>
                  <a:srgbClr val="C00000"/>
                </a:solidFill>
              </a:rPr>
              <a:t> Testbed</a:t>
            </a:r>
            <a:r>
              <a:rPr lang="en-US" b="1"/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F0089-4814-1FE5-9023-931D02A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704" y="1332545"/>
            <a:ext cx="10972800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h-TH" sz="3600" b="1"/>
              <a:t>คอมพิวเตอร์จำลองบน</a:t>
            </a:r>
            <a:r>
              <a:rPr lang="en-US" sz="3600" b="1"/>
              <a:t> Testbed </a:t>
            </a:r>
            <a:r>
              <a:rPr lang="th-TH" sz="3600" b="1"/>
              <a:t>ที่มีโปรแกรมการโจมตีให้เรียกใช้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3600" b="1"/>
              <a:t>จำลองการโจมตีแบบ </a:t>
            </a:r>
            <a:r>
              <a:rPr lang="en-US" sz="3600" b="1"/>
              <a:t>DDoS</a:t>
            </a:r>
            <a:r>
              <a:rPr lang="th-TH" sz="3600" b="1"/>
              <a:t> ประเภทต่างๆ เพื่อทำให้ </a:t>
            </a:r>
            <a:r>
              <a:rPr lang="en-US" sz="3600" b="1"/>
              <a:t>Server</a:t>
            </a:r>
            <a:r>
              <a:rPr lang="th-TH" sz="3600" b="1"/>
              <a:t> ปฏิเสธการให้บริการ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3600" b="1"/>
              <a:t>เพื่อจำลองสถานการณ์และวิเคราะห์ช่องโหว่ของระบบ</a:t>
            </a:r>
            <a:endParaRPr lang="en-US" sz="36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2ED24-DC83-7556-7D4A-52CBDDBC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08485-A52F-BE12-7A5D-8AB3E614CAA3}"/>
              </a:ext>
            </a:extLst>
          </p:cNvPr>
          <p:cNvSpPr txBox="1"/>
          <p:nvPr/>
        </p:nvSpPr>
        <p:spPr>
          <a:xfrm>
            <a:off x="8421329" y="4140609"/>
            <a:ext cx="1759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/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61D76-005F-9998-0A64-902DDF387138}"/>
              </a:ext>
            </a:extLst>
          </p:cNvPr>
          <p:cNvSpPr txBox="1"/>
          <p:nvPr/>
        </p:nvSpPr>
        <p:spPr>
          <a:xfrm>
            <a:off x="216313" y="6457221"/>
            <a:ext cx="10059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https://static.vecteezy.com/system/resources/previews/023/911/384/non_2x/shield-icon-defence-illustration-sign-armor-symbol-protection-logo-security-mark-vector.jpg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752B12E2-4226-786B-E7BF-18DA582ACF6F}"/>
              </a:ext>
            </a:extLst>
          </p:cNvPr>
          <p:cNvGrpSpPr/>
          <p:nvPr/>
        </p:nvGrpSpPr>
        <p:grpSpPr>
          <a:xfrm>
            <a:off x="4745293" y="4981508"/>
            <a:ext cx="2937387" cy="741645"/>
            <a:chOff x="3731749" y="4199659"/>
            <a:chExt cx="3806723" cy="1015663"/>
          </a:xfrm>
        </p:grpSpPr>
        <p:sp>
          <p:nvSpPr>
            <p:cNvPr id="9" name="Arrow: Right 10">
              <a:extLst>
                <a:ext uri="{FF2B5EF4-FFF2-40B4-BE49-F238E27FC236}">
                  <a16:creationId xmlns:a16="http://schemas.microsoft.com/office/drawing/2014/main" id="{06CC8DA3-67A1-7227-B6B7-6EDBDB6D9BDB}"/>
                </a:ext>
              </a:extLst>
            </p:cNvPr>
            <p:cNvSpPr/>
            <p:nvPr/>
          </p:nvSpPr>
          <p:spPr>
            <a:xfrm>
              <a:off x="3731749" y="4199659"/>
              <a:ext cx="3736259" cy="1015663"/>
            </a:xfrm>
            <a:prstGeom prst="rightArrow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1ED4EBFF-D029-3EFF-2760-4CA091560F20}"/>
                </a:ext>
              </a:extLst>
            </p:cNvPr>
            <p:cNvSpPr txBox="1"/>
            <p:nvPr/>
          </p:nvSpPr>
          <p:spPr>
            <a:xfrm>
              <a:off x="4805105" y="4359805"/>
              <a:ext cx="2733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chemeClr val="bg1"/>
                  </a:solidFill>
                </a:rPr>
                <a:t>ATTACKS</a:t>
              </a:r>
            </a:p>
          </p:txBody>
        </p:sp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1BEDA2DD-DA6C-37E3-AF39-AE85C56504C8}"/>
              </a:ext>
            </a:extLst>
          </p:cNvPr>
          <p:cNvGrpSpPr/>
          <p:nvPr/>
        </p:nvGrpSpPr>
        <p:grpSpPr>
          <a:xfrm>
            <a:off x="4745293" y="3974964"/>
            <a:ext cx="2937387" cy="741645"/>
            <a:chOff x="3731749" y="4199659"/>
            <a:chExt cx="3806723" cy="1015663"/>
          </a:xfrm>
        </p:grpSpPr>
        <p:sp>
          <p:nvSpPr>
            <p:cNvPr id="15" name="Arrow: Right 10">
              <a:extLst>
                <a:ext uri="{FF2B5EF4-FFF2-40B4-BE49-F238E27FC236}">
                  <a16:creationId xmlns:a16="http://schemas.microsoft.com/office/drawing/2014/main" id="{CCBA6CE0-40A2-9373-BB24-A2CA34FFBE30}"/>
                </a:ext>
              </a:extLst>
            </p:cNvPr>
            <p:cNvSpPr/>
            <p:nvPr/>
          </p:nvSpPr>
          <p:spPr>
            <a:xfrm>
              <a:off x="3731749" y="4199659"/>
              <a:ext cx="3736259" cy="1015663"/>
            </a:xfrm>
            <a:prstGeom prst="rightArrow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AFE83AF9-F42D-D51A-A0DA-8665A58224EC}"/>
                </a:ext>
              </a:extLst>
            </p:cNvPr>
            <p:cNvSpPr txBox="1"/>
            <p:nvPr/>
          </p:nvSpPr>
          <p:spPr>
            <a:xfrm>
              <a:off x="4805105" y="4359805"/>
              <a:ext cx="2733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chemeClr val="bg1"/>
                  </a:solidFill>
                </a:rPr>
                <a:t>ATTACKS</a:t>
              </a:r>
            </a:p>
          </p:txBody>
        </p:sp>
      </p:grp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EF144342-7340-2BE4-B9E5-F0C98D2EAAB4}"/>
              </a:ext>
            </a:extLst>
          </p:cNvPr>
          <p:cNvGrpSpPr/>
          <p:nvPr/>
        </p:nvGrpSpPr>
        <p:grpSpPr>
          <a:xfrm>
            <a:off x="4719072" y="4473677"/>
            <a:ext cx="2937387" cy="741645"/>
            <a:chOff x="3731749" y="4199659"/>
            <a:chExt cx="3806723" cy="101566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BC21E05-F201-656E-86BB-A1B25A5065D0}"/>
                </a:ext>
              </a:extLst>
            </p:cNvPr>
            <p:cNvSpPr/>
            <p:nvPr/>
          </p:nvSpPr>
          <p:spPr>
            <a:xfrm>
              <a:off x="3731749" y="4199659"/>
              <a:ext cx="3736259" cy="1015663"/>
            </a:xfrm>
            <a:prstGeom prst="rightArrow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D692BA-25D0-B092-2C95-FFA282F88CF5}"/>
                </a:ext>
              </a:extLst>
            </p:cNvPr>
            <p:cNvSpPr txBox="1"/>
            <p:nvPr/>
          </p:nvSpPr>
          <p:spPr>
            <a:xfrm>
              <a:off x="4805105" y="4359805"/>
              <a:ext cx="2733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chemeClr val="bg1"/>
                  </a:solidFill>
                </a:rPr>
                <a:t>ATTACKS</a:t>
              </a:r>
            </a:p>
          </p:txBody>
        </p:sp>
      </p:grpSp>
      <p:pic>
        <p:nvPicPr>
          <p:cNvPr id="18" name="กราฟิก 17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451E61F4-F696-4C7A-5983-4A35F5DF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042" y="3429000"/>
            <a:ext cx="2727394" cy="2727394"/>
          </a:xfrm>
          <a:prstGeom prst="rect">
            <a:avLst/>
          </a:prstGeom>
        </p:spPr>
      </p:pic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78344D6C-CF5E-E115-B0AB-1FCD60F61B5A}"/>
              </a:ext>
            </a:extLst>
          </p:cNvPr>
          <p:cNvSpPr txBox="1"/>
          <p:nvPr/>
        </p:nvSpPr>
        <p:spPr>
          <a:xfrm>
            <a:off x="1691149" y="4309738"/>
            <a:ext cx="159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Attacker</a:t>
            </a:r>
          </a:p>
        </p:txBody>
      </p:sp>
    </p:spTree>
    <p:extLst>
      <p:ext uri="{BB962C8B-B14F-4D97-AF65-F5344CB8AC3E}">
        <p14:creationId xmlns:p14="http://schemas.microsoft.com/office/powerpoint/2010/main" val="604754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086FCDA-B2E9-0ABC-F402-3BA7AEDE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/>
              <a:t>มอดูลผู้โจมตี</a:t>
            </a:r>
            <a:r>
              <a:rPr lang="en-US" b="1"/>
              <a:t>: </a:t>
            </a:r>
            <a:r>
              <a:rPr lang="th-TH" b="1"/>
              <a:t>ลักษณะการโจมตีแบบ </a:t>
            </a:r>
            <a:r>
              <a:rPr lang="en-US" b="1"/>
              <a:t>DDoS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615F77C-F4AF-0E77-AE58-45EDC7EF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12F51B31-50DD-EB2B-EA12-AB66CA21B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8483" y="1295402"/>
            <a:ext cx="6322491" cy="3930576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9598909-E219-8AAB-5EC2-BD0CCC5A673C}"/>
              </a:ext>
            </a:extLst>
          </p:cNvPr>
          <p:cNvSpPr txBox="1"/>
          <p:nvPr/>
        </p:nvSpPr>
        <p:spPr>
          <a:xfrm>
            <a:off x="609599" y="5225978"/>
            <a:ext cx="10972799" cy="107721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3200"/>
              <a:t>การโจมตีที่พยายามทำให้เว็บไซต์หรือบริการไม่สามารถใช้งานได้โดยใช้คอมพิวเตอร์หลายเครื่องส่งคำขอจำนวนมากไปยังเป้าหมายในเวลาเดียวกันทำให้ระบบล่มหรือตอบสนองได้ช้าลง</a:t>
            </a:r>
            <a:endParaRPr lang="en-US" sz="3200"/>
          </a:p>
        </p:txBody>
      </p:sp>
      <p:pic>
        <p:nvPicPr>
          <p:cNvPr id="8" name="กราฟิก 7" descr="นักสืบบุรุษ เส้นกรอบ">
            <a:extLst>
              <a:ext uri="{FF2B5EF4-FFF2-40B4-BE49-F238E27FC236}">
                <a16:creationId xmlns:a16="http://schemas.microsoft.com/office/drawing/2014/main" id="{E012828B-3D47-51E7-0FA4-D0DA92B43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202" y="1218855"/>
            <a:ext cx="1467678" cy="1467678"/>
          </a:xfrm>
          <a:prstGeom prst="rect">
            <a:avLst/>
          </a:prstGeom>
        </p:spPr>
      </p:pic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63C2D788-63F5-058B-AFDE-D86883FD56BE}"/>
              </a:ext>
            </a:extLst>
          </p:cNvPr>
          <p:cNvCxnSpPr/>
          <p:nvPr/>
        </p:nvCxnSpPr>
        <p:spPr>
          <a:xfrm>
            <a:off x="3017880" y="1883120"/>
            <a:ext cx="10472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: หักมุม 12">
            <a:extLst>
              <a:ext uri="{FF2B5EF4-FFF2-40B4-BE49-F238E27FC236}">
                <a16:creationId xmlns:a16="http://schemas.microsoft.com/office/drawing/2014/main" id="{00CA83E1-25A9-6691-B20C-18A6F6B0386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89646" y="2311350"/>
            <a:ext cx="1903691" cy="1047226"/>
          </a:xfrm>
          <a:prstGeom prst="bentConnector3">
            <a:avLst>
              <a:gd name="adj1" fmla="val 9959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5CE12A33-A1E6-5D6B-805E-9B00066F1FB6}"/>
              </a:ext>
            </a:extLst>
          </p:cNvPr>
          <p:cNvSpPr txBox="1"/>
          <p:nvPr/>
        </p:nvSpPr>
        <p:spPr>
          <a:xfrm>
            <a:off x="4261776" y="1641401"/>
            <a:ext cx="1047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Botnet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D9C0B782-ECB4-8A49-FF66-3D434038F658}"/>
              </a:ext>
            </a:extLst>
          </p:cNvPr>
          <p:cNvSpPr txBox="1"/>
          <p:nvPr/>
        </p:nvSpPr>
        <p:spPr>
          <a:xfrm>
            <a:off x="4319308" y="3465565"/>
            <a:ext cx="1047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Botnet</a:t>
            </a:r>
          </a:p>
        </p:txBody>
      </p:sp>
    </p:spTree>
    <p:extLst>
      <p:ext uri="{BB962C8B-B14F-4D97-AF65-F5344CB8AC3E}">
        <p14:creationId xmlns:p14="http://schemas.microsoft.com/office/powerpoint/2010/main" val="3974650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62799-46CC-6FC5-2F85-8FA5D6EDC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B7B5-98FC-41A2-A493-A533763B8D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มอดูลผู้โจมตี</a:t>
            </a:r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: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การสร้างโปรแกรมการโจมตี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16B78-8A11-049D-9B27-062F35D87956}"/>
              </a:ext>
            </a:extLst>
          </p:cNvPr>
          <p:cNvSpPr txBox="1"/>
          <p:nvPr/>
        </p:nvSpPr>
        <p:spPr>
          <a:xfrm>
            <a:off x="609601" y="1600201"/>
            <a:ext cx="5333412" cy="4525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</a:pPr>
            <a:r>
              <a:rPr lang="th-TH" sz="3200" b="1"/>
              <a:t>เครื่องมือในการสร้าง</a:t>
            </a:r>
            <a:r>
              <a:rPr lang="en-US" sz="3200" b="1"/>
              <a:t> Packet</a:t>
            </a:r>
            <a:r>
              <a:rPr lang="th-TH" sz="3200" b="1"/>
              <a:t> คำขอไปยัง </a:t>
            </a:r>
            <a:r>
              <a:rPr lang="en-US" sz="3200" b="1"/>
              <a:t>Server</a:t>
            </a:r>
            <a:endParaRPr lang="th-TH" sz="3200" b="1"/>
          </a:p>
          <a:p>
            <a:pPr marL="457200" indent="-457200" defTabSz="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C00000"/>
                </a:solidFill>
              </a:rPr>
              <a:t>hping3</a:t>
            </a:r>
            <a:r>
              <a:rPr lang="en-US" sz="3200"/>
              <a:t>: </a:t>
            </a:r>
            <a:r>
              <a:rPr lang="th-TH" sz="3200"/>
              <a:t>สร้างและปรับแต่ง</a:t>
            </a:r>
            <a:r>
              <a:rPr lang="en-US" sz="3200"/>
              <a:t> TCP Packet</a:t>
            </a:r>
            <a:r>
              <a:rPr lang="th-TH" sz="3200"/>
              <a:t> สำหรับโจมตี </a:t>
            </a:r>
            <a:r>
              <a:rPr lang="en-US" sz="3200"/>
              <a:t>[1]</a:t>
            </a:r>
          </a:p>
          <a:p>
            <a:pPr marL="457200" indent="-457200" defTabSz="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C00000"/>
                </a:solidFill>
              </a:rPr>
              <a:t>curl</a:t>
            </a:r>
            <a:r>
              <a:rPr lang="en-US" sz="3200"/>
              <a:t> </a:t>
            </a:r>
            <a:r>
              <a:rPr lang="th-TH" sz="3200"/>
              <a:t>หรือ </a:t>
            </a:r>
            <a:r>
              <a:rPr lang="en-US" sz="3200" b="1">
                <a:solidFill>
                  <a:srgbClr val="C00000"/>
                </a:solidFill>
              </a:rPr>
              <a:t>python requests library</a:t>
            </a:r>
            <a:r>
              <a:rPr lang="en-US" sz="3200"/>
              <a:t>: </a:t>
            </a:r>
            <a:r>
              <a:rPr lang="th-TH" sz="3200"/>
              <a:t>สร้าง</a:t>
            </a:r>
            <a:r>
              <a:rPr lang="en-US" sz="3200"/>
              <a:t> HTTP Packet </a:t>
            </a:r>
            <a:r>
              <a:rPr lang="th-TH" sz="3200"/>
              <a:t>เพื่อตรวจสอบ </a:t>
            </a:r>
            <a:r>
              <a:rPr lang="en-US" sz="3200"/>
              <a:t>Server [2]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</a:pPr>
            <a:r>
              <a:rPr lang="th-TH" sz="3200" b="1"/>
              <a:t>เครื่องมือในการควบคุมคอมพิวเตอร์ผู้โจมตี</a:t>
            </a:r>
          </a:p>
          <a:p>
            <a:pPr marL="457200" indent="-457200" defTabSz="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C00000"/>
                </a:solidFill>
              </a:rPr>
              <a:t>python socket library</a:t>
            </a:r>
            <a:r>
              <a:rPr lang="en-US" sz="3200"/>
              <a:t>:</a:t>
            </a:r>
            <a:r>
              <a:rPr lang="th-TH" sz="3200"/>
              <a:t>สร้างช่องทางรับส่งคำสั่งไปยังเครื่อง </a:t>
            </a:r>
            <a:r>
              <a:rPr lang="en-US" sz="3200"/>
              <a:t>Botnet [3]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B4494-BA93-DE82-C94E-7DB90693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9003" y="6481046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  <p:pic>
        <p:nvPicPr>
          <p:cNvPr id="6" name="กราฟิก 5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D826AA29-F478-DC1D-EA3B-5CCCFBDBD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7813" y="2575887"/>
            <a:ext cx="1141342" cy="1141342"/>
          </a:xfrm>
          <a:prstGeom prst="rect">
            <a:avLst/>
          </a:prstGeom>
        </p:spPr>
      </p:pic>
      <p:pic>
        <p:nvPicPr>
          <p:cNvPr id="7" name="กราฟิก 6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43261253-6F1D-9945-96E1-6541C2BA3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591" y="2558100"/>
            <a:ext cx="1141342" cy="1141342"/>
          </a:xfrm>
          <a:prstGeom prst="rect">
            <a:avLst/>
          </a:prstGeom>
        </p:spPr>
      </p:pic>
      <p:pic>
        <p:nvPicPr>
          <p:cNvPr id="8" name="กราฟิก 7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B1D09FF4-4799-8BC5-F8EE-8C7E0C1F1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9094" y="828969"/>
            <a:ext cx="1679436" cy="1679436"/>
          </a:xfrm>
          <a:prstGeom prst="rect">
            <a:avLst/>
          </a:prstGeom>
        </p:spPr>
      </p:pic>
      <p:cxnSp>
        <p:nvCxnSpPr>
          <p:cNvPr id="11" name="ตัวเชื่อมต่อ: หักมุม 10">
            <a:extLst>
              <a:ext uri="{FF2B5EF4-FFF2-40B4-BE49-F238E27FC236}">
                <a16:creationId xmlns:a16="http://schemas.microsoft.com/office/drawing/2014/main" id="{C0C39508-4FA6-B6C6-57EC-96133E775E4A}"/>
              </a:ext>
            </a:extLst>
          </p:cNvPr>
          <p:cNvCxnSpPr>
            <a:cxnSpLocks/>
          </p:cNvCxnSpPr>
          <p:nvPr/>
        </p:nvCxnSpPr>
        <p:spPr>
          <a:xfrm rot="5400000">
            <a:off x="7584087" y="1810818"/>
            <a:ext cx="959469" cy="570669"/>
          </a:xfrm>
          <a:prstGeom prst="bentConnector3">
            <a:avLst>
              <a:gd name="adj1" fmla="val -759"/>
            </a:avLst>
          </a:prstGeom>
          <a:ln w="571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: หักมุม 16">
            <a:extLst>
              <a:ext uri="{FF2B5EF4-FFF2-40B4-BE49-F238E27FC236}">
                <a16:creationId xmlns:a16="http://schemas.microsoft.com/office/drawing/2014/main" id="{74E280F8-8EF9-1489-611D-569DA3AEE342}"/>
              </a:ext>
            </a:extLst>
          </p:cNvPr>
          <p:cNvCxnSpPr>
            <a:cxnSpLocks/>
          </p:cNvCxnSpPr>
          <p:nvPr/>
        </p:nvCxnSpPr>
        <p:spPr>
          <a:xfrm>
            <a:off x="10028591" y="1668687"/>
            <a:ext cx="570671" cy="904154"/>
          </a:xfrm>
          <a:prstGeom prst="bentConnector2">
            <a:avLst/>
          </a:prstGeom>
          <a:ln w="571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2191DCEC-2C54-BB6C-3D3F-E56F9366090C}"/>
              </a:ext>
            </a:extLst>
          </p:cNvPr>
          <p:cNvSpPr txBox="1"/>
          <p:nvPr/>
        </p:nvSpPr>
        <p:spPr>
          <a:xfrm>
            <a:off x="7245876" y="1184480"/>
            <a:ext cx="1103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socket</a:t>
            </a: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1FE9FDF2-286C-9E9F-C4A3-F34E4E45BB87}"/>
              </a:ext>
            </a:extLst>
          </p:cNvPr>
          <p:cNvSpPr txBox="1"/>
          <p:nvPr/>
        </p:nvSpPr>
        <p:spPr>
          <a:xfrm>
            <a:off x="10177679" y="1184480"/>
            <a:ext cx="100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socket</a:t>
            </a:r>
          </a:p>
        </p:txBody>
      </p:sp>
      <p:sp>
        <p:nvSpPr>
          <p:cNvPr id="22" name="Cloud 7">
            <a:extLst>
              <a:ext uri="{FF2B5EF4-FFF2-40B4-BE49-F238E27FC236}">
                <a16:creationId xmlns:a16="http://schemas.microsoft.com/office/drawing/2014/main" id="{2ABF67FB-8F56-5429-8810-6E06B7B5389F}"/>
              </a:ext>
            </a:extLst>
          </p:cNvPr>
          <p:cNvSpPr/>
          <p:nvPr/>
        </p:nvSpPr>
        <p:spPr>
          <a:xfrm>
            <a:off x="8189730" y="5288855"/>
            <a:ext cx="2409532" cy="1036089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7F48431-39A1-338E-5A04-A61CB835FB03}"/>
              </a:ext>
            </a:extLst>
          </p:cNvPr>
          <p:cNvSpPr txBox="1"/>
          <p:nvPr/>
        </p:nvSpPr>
        <p:spPr>
          <a:xfrm>
            <a:off x="8755357" y="5416189"/>
            <a:ext cx="122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Server</a:t>
            </a: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1D1A5CA2-5345-9398-27C3-5B8200D62E9E}"/>
              </a:ext>
            </a:extLst>
          </p:cNvPr>
          <p:cNvSpPr txBox="1"/>
          <p:nvPr/>
        </p:nvSpPr>
        <p:spPr>
          <a:xfrm>
            <a:off x="7777972" y="3635281"/>
            <a:ext cx="100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hping3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63EBFD1E-DC3C-C62C-474F-4C6E444A69E4}"/>
              </a:ext>
            </a:extLst>
          </p:cNvPr>
          <p:cNvSpPr txBox="1"/>
          <p:nvPr/>
        </p:nvSpPr>
        <p:spPr>
          <a:xfrm>
            <a:off x="9553721" y="3638461"/>
            <a:ext cx="100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hping3</a:t>
            </a:r>
          </a:p>
        </p:txBody>
      </p: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156B02CF-C145-37F9-403C-4E0306E01C16}"/>
              </a:ext>
            </a:extLst>
          </p:cNvPr>
          <p:cNvCxnSpPr>
            <a:stCxn id="24" idx="2"/>
          </p:cNvCxnSpPr>
          <p:nvPr/>
        </p:nvCxnSpPr>
        <p:spPr>
          <a:xfrm>
            <a:off x="8280606" y="4220056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3D42245-C14D-9A0F-0135-758894C55FC0}"/>
              </a:ext>
            </a:extLst>
          </p:cNvPr>
          <p:cNvCxnSpPr/>
          <p:nvPr/>
        </p:nvCxnSpPr>
        <p:spPr>
          <a:xfrm>
            <a:off x="8178057" y="4220056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FAE1CEFF-6295-680E-91E0-5DECE0508539}"/>
              </a:ext>
            </a:extLst>
          </p:cNvPr>
          <p:cNvCxnSpPr/>
          <p:nvPr/>
        </p:nvCxnSpPr>
        <p:spPr>
          <a:xfrm>
            <a:off x="8373216" y="4191576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EC68CAD9-91DD-872A-3EC7-01C919251124}"/>
              </a:ext>
            </a:extLst>
          </p:cNvPr>
          <p:cNvCxnSpPr/>
          <p:nvPr/>
        </p:nvCxnSpPr>
        <p:spPr>
          <a:xfrm>
            <a:off x="8090503" y="4251162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7A30459D-C625-6FF3-3ADC-618BC335ADF7}"/>
              </a:ext>
            </a:extLst>
          </p:cNvPr>
          <p:cNvCxnSpPr/>
          <p:nvPr/>
        </p:nvCxnSpPr>
        <p:spPr>
          <a:xfrm>
            <a:off x="8463651" y="4188950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65709EE2-A02D-40FB-3AB4-3732C2515CBF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9691720" y="4223236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4B1B8422-D026-88C1-DC30-09147F39E81C}"/>
              </a:ext>
            </a:extLst>
          </p:cNvPr>
          <p:cNvCxnSpPr>
            <a:cxnSpLocks/>
          </p:cNvCxnSpPr>
          <p:nvPr/>
        </p:nvCxnSpPr>
        <p:spPr>
          <a:xfrm flipH="1">
            <a:off x="9785192" y="4214621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>
            <a:extLst>
              <a:ext uri="{FF2B5EF4-FFF2-40B4-BE49-F238E27FC236}">
                <a16:creationId xmlns:a16="http://schemas.microsoft.com/office/drawing/2014/main" id="{91FE0411-6401-ABC8-C46D-138EE5FFADF7}"/>
              </a:ext>
            </a:extLst>
          </p:cNvPr>
          <p:cNvCxnSpPr>
            <a:cxnSpLocks/>
          </p:cNvCxnSpPr>
          <p:nvPr/>
        </p:nvCxnSpPr>
        <p:spPr>
          <a:xfrm flipH="1">
            <a:off x="9595508" y="4223236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>
            <a:extLst>
              <a:ext uri="{FF2B5EF4-FFF2-40B4-BE49-F238E27FC236}">
                <a16:creationId xmlns:a16="http://schemas.microsoft.com/office/drawing/2014/main" id="{1D30749F-AB08-D294-234A-CD7A90FC67CA}"/>
              </a:ext>
            </a:extLst>
          </p:cNvPr>
          <p:cNvCxnSpPr>
            <a:cxnSpLocks/>
          </p:cNvCxnSpPr>
          <p:nvPr/>
        </p:nvCxnSpPr>
        <p:spPr>
          <a:xfrm flipH="1">
            <a:off x="9887741" y="4206006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073218AF-D483-166E-2C3C-887A4F901B36}"/>
              </a:ext>
            </a:extLst>
          </p:cNvPr>
          <p:cNvCxnSpPr>
            <a:cxnSpLocks/>
          </p:cNvCxnSpPr>
          <p:nvPr/>
        </p:nvCxnSpPr>
        <p:spPr>
          <a:xfrm flipH="1">
            <a:off x="9496845" y="4217125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B768F091-D20E-D820-64FB-FFAD624ABAA7}"/>
              </a:ext>
            </a:extLst>
          </p:cNvPr>
          <p:cNvSpPr/>
          <p:nvPr/>
        </p:nvSpPr>
        <p:spPr>
          <a:xfrm>
            <a:off x="7990763" y="4430496"/>
            <a:ext cx="1126411" cy="4556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Attacked</a:t>
            </a:r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6BC42F61-5ADF-FDC4-4316-558E081B8FC8}"/>
              </a:ext>
            </a:extLst>
          </p:cNvPr>
          <p:cNvSpPr/>
          <p:nvPr/>
        </p:nvSpPr>
        <p:spPr>
          <a:xfrm>
            <a:off x="9324535" y="4441566"/>
            <a:ext cx="1126411" cy="4556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Attacked</a:t>
            </a:r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694BFD72-E4CC-6436-C839-B8ABB7403D77}"/>
              </a:ext>
            </a:extLst>
          </p:cNvPr>
          <p:cNvSpPr txBox="1"/>
          <p:nvPr/>
        </p:nvSpPr>
        <p:spPr>
          <a:xfrm>
            <a:off x="6483911" y="3593344"/>
            <a:ext cx="1283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requests</a:t>
            </a: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864CD60A-84E7-5EF1-B31E-53F1AF17AD43}"/>
              </a:ext>
            </a:extLst>
          </p:cNvPr>
          <p:cNvSpPr txBox="1"/>
          <p:nvPr/>
        </p:nvSpPr>
        <p:spPr>
          <a:xfrm>
            <a:off x="10555285" y="3613701"/>
            <a:ext cx="124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requests</a:t>
            </a:r>
          </a:p>
        </p:txBody>
      </p:sp>
      <p:cxnSp>
        <p:nvCxnSpPr>
          <p:cNvPr id="44" name="ตัวเชื่อมต่อ: หักมุม 43">
            <a:extLst>
              <a:ext uri="{FF2B5EF4-FFF2-40B4-BE49-F238E27FC236}">
                <a16:creationId xmlns:a16="http://schemas.microsoft.com/office/drawing/2014/main" id="{61EB728D-6795-62A1-E0AD-B26E404AC0B2}"/>
              </a:ext>
            </a:extLst>
          </p:cNvPr>
          <p:cNvCxnSpPr>
            <a:cxnSpLocks/>
            <a:stCxn id="41" idx="2"/>
            <a:endCxn id="22" idx="2"/>
          </p:cNvCxnSpPr>
          <p:nvPr/>
        </p:nvCxnSpPr>
        <p:spPr>
          <a:xfrm rot="16200000" flipH="1">
            <a:off x="6847014" y="4456709"/>
            <a:ext cx="1628781" cy="1071600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ตัวเชื่อมต่อ: หักมุม 44">
            <a:extLst>
              <a:ext uri="{FF2B5EF4-FFF2-40B4-BE49-F238E27FC236}">
                <a16:creationId xmlns:a16="http://schemas.microsoft.com/office/drawing/2014/main" id="{65B13E95-4C46-4CB3-7CD4-DFC25B9DE983}"/>
              </a:ext>
            </a:extLst>
          </p:cNvPr>
          <p:cNvCxnSpPr>
            <a:cxnSpLocks/>
            <a:stCxn id="42" idx="2"/>
            <a:endCxn id="22" idx="0"/>
          </p:cNvCxnSpPr>
          <p:nvPr/>
        </p:nvCxnSpPr>
        <p:spPr>
          <a:xfrm rot="5400000">
            <a:off x="10084322" y="4711409"/>
            <a:ext cx="1608424" cy="582559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C1BE4EEE-E95B-AFFA-4BBB-F26FD2B0780A}"/>
              </a:ext>
            </a:extLst>
          </p:cNvPr>
          <p:cNvSpPr/>
          <p:nvPr/>
        </p:nvSpPr>
        <p:spPr>
          <a:xfrm>
            <a:off x="6714885" y="4840381"/>
            <a:ext cx="849391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check</a:t>
            </a:r>
            <a:endParaRPr lang="en-US"/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5F0B1367-C3BE-7BBC-C5C6-63398821F8C2}"/>
              </a:ext>
            </a:extLst>
          </p:cNvPr>
          <p:cNvSpPr/>
          <p:nvPr/>
        </p:nvSpPr>
        <p:spPr>
          <a:xfrm>
            <a:off x="10755116" y="4857611"/>
            <a:ext cx="849391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check</a:t>
            </a:r>
            <a:endParaRPr lang="en-US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3044FB6-646D-E71E-032E-07FA7313AE11}"/>
              </a:ext>
            </a:extLst>
          </p:cNvPr>
          <p:cNvSpPr txBox="1"/>
          <p:nvPr/>
        </p:nvSpPr>
        <p:spPr>
          <a:xfrm>
            <a:off x="855406" y="6401998"/>
            <a:ext cx="9979742" cy="5232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400"/>
              <a:t>[1] </a:t>
            </a:r>
            <a:r>
              <a:rPr lang="en-US" sz="1400">
                <a:ea typeface="+mn-lt"/>
                <a:cs typeface="+mn-lt"/>
                <a:hlinkClick r:id="rId4"/>
              </a:rPr>
              <a:t>https://www.kali.org/tools/hping3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[2] </a:t>
            </a:r>
            <a:r>
              <a:rPr lang="en-US" sz="1400">
                <a:ea typeface="+mn-lt"/>
                <a:cs typeface="+mn-lt"/>
                <a:hlinkClick r:id="rId5"/>
              </a:rPr>
              <a:t>https://linuxiac.com/curl-command-in-linux-with-exaples/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[3] https://www.ibm.com/docs/en/i/7.1.0?topic=programming-how-sockets-work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32072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A3156-AF2E-0B1E-8E67-1C4329B2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ACF3-A5AE-E2DE-4F60-8DEC73E4F4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825" y="466150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มอดูลผู้โจมตี</a:t>
            </a:r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: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การสร้างโปรแกรมการโจมตี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16B-F69C-7545-6E1B-39B73B65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9003" y="6481046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pic>
        <p:nvPicPr>
          <p:cNvPr id="6" name="กราฟิก 5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57F0250F-693F-E8F7-F3EF-011BA7067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5001" y="2983392"/>
            <a:ext cx="1141342" cy="1141342"/>
          </a:xfrm>
          <a:prstGeom prst="rect">
            <a:avLst/>
          </a:prstGeom>
        </p:spPr>
      </p:pic>
      <p:pic>
        <p:nvPicPr>
          <p:cNvPr id="7" name="กราฟิก 6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11C91815-86B8-70AC-4F97-74FF6D984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5779" y="2965605"/>
            <a:ext cx="1141342" cy="1141342"/>
          </a:xfrm>
          <a:prstGeom prst="rect">
            <a:avLst/>
          </a:prstGeom>
        </p:spPr>
      </p:pic>
      <p:pic>
        <p:nvPicPr>
          <p:cNvPr id="8" name="กราฟิก 7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D033A342-56AD-CE58-D91C-5CFF84E90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6282" y="1236474"/>
            <a:ext cx="1679436" cy="1679436"/>
          </a:xfrm>
          <a:prstGeom prst="rect">
            <a:avLst/>
          </a:prstGeom>
        </p:spPr>
      </p:pic>
      <p:cxnSp>
        <p:nvCxnSpPr>
          <p:cNvPr id="11" name="ตัวเชื่อมต่อ: หักมุม 10">
            <a:extLst>
              <a:ext uri="{FF2B5EF4-FFF2-40B4-BE49-F238E27FC236}">
                <a16:creationId xmlns:a16="http://schemas.microsoft.com/office/drawing/2014/main" id="{28D42345-832D-A783-DE29-F5BD5375B55B}"/>
              </a:ext>
            </a:extLst>
          </p:cNvPr>
          <p:cNvCxnSpPr>
            <a:cxnSpLocks/>
          </p:cNvCxnSpPr>
          <p:nvPr/>
        </p:nvCxnSpPr>
        <p:spPr>
          <a:xfrm rot="5400000">
            <a:off x="4481275" y="2218323"/>
            <a:ext cx="959469" cy="570669"/>
          </a:xfrm>
          <a:prstGeom prst="bentConnector3">
            <a:avLst>
              <a:gd name="adj1" fmla="val -759"/>
            </a:avLst>
          </a:prstGeom>
          <a:ln w="571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: หักมุม 16">
            <a:extLst>
              <a:ext uri="{FF2B5EF4-FFF2-40B4-BE49-F238E27FC236}">
                <a16:creationId xmlns:a16="http://schemas.microsoft.com/office/drawing/2014/main" id="{77C56193-D7B8-2904-8E16-21D9C3E501C5}"/>
              </a:ext>
            </a:extLst>
          </p:cNvPr>
          <p:cNvCxnSpPr>
            <a:cxnSpLocks/>
          </p:cNvCxnSpPr>
          <p:nvPr/>
        </p:nvCxnSpPr>
        <p:spPr>
          <a:xfrm>
            <a:off x="6925779" y="2076192"/>
            <a:ext cx="570671" cy="904154"/>
          </a:xfrm>
          <a:prstGeom prst="bentConnector2">
            <a:avLst/>
          </a:prstGeom>
          <a:ln w="571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77BB4B0F-E180-328D-C9A7-E544924A9A90}"/>
              </a:ext>
            </a:extLst>
          </p:cNvPr>
          <p:cNvSpPr txBox="1"/>
          <p:nvPr/>
        </p:nvSpPr>
        <p:spPr>
          <a:xfrm>
            <a:off x="4143064" y="1591985"/>
            <a:ext cx="1103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socket</a:t>
            </a: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A8793D4-3A49-5DC1-614E-6B170AF54576}"/>
              </a:ext>
            </a:extLst>
          </p:cNvPr>
          <p:cNvSpPr txBox="1"/>
          <p:nvPr/>
        </p:nvSpPr>
        <p:spPr>
          <a:xfrm>
            <a:off x="7074867" y="1591985"/>
            <a:ext cx="100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socket</a:t>
            </a:r>
          </a:p>
        </p:txBody>
      </p:sp>
      <p:sp>
        <p:nvSpPr>
          <p:cNvPr id="22" name="Cloud 7">
            <a:extLst>
              <a:ext uri="{FF2B5EF4-FFF2-40B4-BE49-F238E27FC236}">
                <a16:creationId xmlns:a16="http://schemas.microsoft.com/office/drawing/2014/main" id="{97B4E411-B093-3C89-22F9-1D07E17DE27A}"/>
              </a:ext>
            </a:extLst>
          </p:cNvPr>
          <p:cNvSpPr/>
          <p:nvPr/>
        </p:nvSpPr>
        <p:spPr>
          <a:xfrm>
            <a:off x="5086918" y="5696360"/>
            <a:ext cx="2409532" cy="1036089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216FC4FB-D544-2B90-3787-1887E4E5D370}"/>
              </a:ext>
            </a:extLst>
          </p:cNvPr>
          <p:cNvSpPr txBox="1"/>
          <p:nvPr/>
        </p:nvSpPr>
        <p:spPr>
          <a:xfrm>
            <a:off x="5652545" y="5823694"/>
            <a:ext cx="122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Server</a:t>
            </a: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A39A7DEC-D11A-3D4C-A6C4-04136E9E65CC}"/>
              </a:ext>
            </a:extLst>
          </p:cNvPr>
          <p:cNvSpPr txBox="1"/>
          <p:nvPr/>
        </p:nvSpPr>
        <p:spPr>
          <a:xfrm>
            <a:off x="4675160" y="4042786"/>
            <a:ext cx="100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hping3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CD193745-C658-4CF5-47C7-898F10AD8E4D}"/>
              </a:ext>
            </a:extLst>
          </p:cNvPr>
          <p:cNvSpPr txBox="1"/>
          <p:nvPr/>
        </p:nvSpPr>
        <p:spPr>
          <a:xfrm>
            <a:off x="6450909" y="4045966"/>
            <a:ext cx="100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hping3</a:t>
            </a:r>
          </a:p>
        </p:txBody>
      </p: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F29239C4-119C-AD02-F589-D697A6F95B7A}"/>
              </a:ext>
            </a:extLst>
          </p:cNvPr>
          <p:cNvCxnSpPr>
            <a:stCxn id="24" idx="2"/>
          </p:cNvCxnSpPr>
          <p:nvPr/>
        </p:nvCxnSpPr>
        <p:spPr>
          <a:xfrm>
            <a:off x="5177794" y="4627561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D86064CB-B54D-4304-5317-B01C1F02E9FA}"/>
              </a:ext>
            </a:extLst>
          </p:cNvPr>
          <p:cNvCxnSpPr/>
          <p:nvPr/>
        </p:nvCxnSpPr>
        <p:spPr>
          <a:xfrm>
            <a:off x="5075245" y="4627561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56DFC2BC-4532-40BB-9445-A7DF8066733C}"/>
              </a:ext>
            </a:extLst>
          </p:cNvPr>
          <p:cNvCxnSpPr/>
          <p:nvPr/>
        </p:nvCxnSpPr>
        <p:spPr>
          <a:xfrm>
            <a:off x="5270404" y="4599081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2D96FDD6-3292-4439-066C-0A3D457D589F}"/>
              </a:ext>
            </a:extLst>
          </p:cNvPr>
          <p:cNvCxnSpPr/>
          <p:nvPr/>
        </p:nvCxnSpPr>
        <p:spPr>
          <a:xfrm>
            <a:off x="4987691" y="4658667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7F8CDD66-5BCD-4CA2-2C10-933B173B1085}"/>
              </a:ext>
            </a:extLst>
          </p:cNvPr>
          <p:cNvCxnSpPr/>
          <p:nvPr/>
        </p:nvCxnSpPr>
        <p:spPr>
          <a:xfrm>
            <a:off x="5360839" y="4596455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C492A1D2-CE0B-38AC-BE7A-F5A225CCCBF4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588908" y="4630741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86C240D0-F7F5-0185-D7EC-3B6F24D1A158}"/>
              </a:ext>
            </a:extLst>
          </p:cNvPr>
          <p:cNvCxnSpPr>
            <a:cxnSpLocks/>
          </p:cNvCxnSpPr>
          <p:nvPr/>
        </p:nvCxnSpPr>
        <p:spPr>
          <a:xfrm flipH="1">
            <a:off x="6682380" y="4622126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>
            <a:extLst>
              <a:ext uri="{FF2B5EF4-FFF2-40B4-BE49-F238E27FC236}">
                <a16:creationId xmlns:a16="http://schemas.microsoft.com/office/drawing/2014/main" id="{D8CDCA64-0117-3207-6808-1E3C899E7C83}"/>
              </a:ext>
            </a:extLst>
          </p:cNvPr>
          <p:cNvCxnSpPr>
            <a:cxnSpLocks/>
          </p:cNvCxnSpPr>
          <p:nvPr/>
        </p:nvCxnSpPr>
        <p:spPr>
          <a:xfrm flipH="1">
            <a:off x="6492696" y="4630741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>
            <a:extLst>
              <a:ext uri="{FF2B5EF4-FFF2-40B4-BE49-F238E27FC236}">
                <a16:creationId xmlns:a16="http://schemas.microsoft.com/office/drawing/2014/main" id="{DE8EBBAE-97CB-5D9B-68C6-2346D3E119E4}"/>
              </a:ext>
            </a:extLst>
          </p:cNvPr>
          <p:cNvCxnSpPr>
            <a:cxnSpLocks/>
          </p:cNvCxnSpPr>
          <p:nvPr/>
        </p:nvCxnSpPr>
        <p:spPr>
          <a:xfrm flipH="1">
            <a:off x="6784929" y="4613511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483BF00F-21EE-C6AA-63B7-42C94FE7424A}"/>
              </a:ext>
            </a:extLst>
          </p:cNvPr>
          <p:cNvCxnSpPr>
            <a:cxnSpLocks/>
          </p:cNvCxnSpPr>
          <p:nvPr/>
        </p:nvCxnSpPr>
        <p:spPr>
          <a:xfrm flipH="1">
            <a:off x="6394033" y="4624630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1957C2A6-B070-9B2E-5780-C2CFABB42B1A}"/>
              </a:ext>
            </a:extLst>
          </p:cNvPr>
          <p:cNvSpPr/>
          <p:nvPr/>
        </p:nvSpPr>
        <p:spPr>
          <a:xfrm>
            <a:off x="4887951" y="4838001"/>
            <a:ext cx="1126411" cy="4556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Attacked</a:t>
            </a:r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A11D9A2F-B0DE-A860-E693-9F8ED08193F6}"/>
              </a:ext>
            </a:extLst>
          </p:cNvPr>
          <p:cNvSpPr/>
          <p:nvPr/>
        </p:nvSpPr>
        <p:spPr>
          <a:xfrm>
            <a:off x="6221723" y="4849071"/>
            <a:ext cx="1126411" cy="4556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Attacked</a:t>
            </a:r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E8C9CE37-FFEE-3A84-532B-920DDA545ED8}"/>
              </a:ext>
            </a:extLst>
          </p:cNvPr>
          <p:cNvSpPr txBox="1"/>
          <p:nvPr/>
        </p:nvSpPr>
        <p:spPr>
          <a:xfrm>
            <a:off x="3381099" y="4000849"/>
            <a:ext cx="1283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requests</a:t>
            </a: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688CED0A-8A1C-33AE-D414-B7D873AE2E6C}"/>
              </a:ext>
            </a:extLst>
          </p:cNvPr>
          <p:cNvSpPr txBox="1"/>
          <p:nvPr/>
        </p:nvSpPr>
        <p:spPr>
          <a:xfrm>
            <a:off x="7452473" y="4021206"/>
            <a:ext cx="124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requests</a:t>
            </a:r>
          </a:p>
        </p:txBody>
      </p:sp>
      <p:cxnSp>
        <p:nvCxnSpPr>
          <p:cNvPr id="44" name="ตัวเชื่อมต่อ: หักมุม 43">
            <a:extLst>
              <a:ext uri="{FF2B5EF4-FFF2-40B4-BE49-F238E27FC236}">
                <a16:creationId xmlns:a16="http://schemas.microsoft.com/office/drawing/2014/main" id="{A9740E10-1F42-4B96-ADB8-E642C883742D}"/>
              </a:ext>
            </a:extLst>
          </p:cNvPr>
          <p:cNvCxnSpPr>
            <a:cxnSpLocks/>
            <a:stCxn id="41" idx="2"/>
            <a:endCxn id="22" idx="2"/>
          </p:cNvCxnSpPr>
          <p:nvPr/>
        </p:nvCxnSpPr>
        <p:spPr>
          <a:xfrm rot="16200000" flipH="1">
            <a:off x="3744202" y="4864214"/>
            <a:ext cx="1628781" cy="1071600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ตัวเชื่อมต่อ: หักมุม 44">
            <a:extLst>
              <a:ext uri="{FF2B5EF4-FFF2-40B4-BE49-F238E27FC236}">
                <a16:creationId xmlns:a16="http://schemas.microsoft.com/office/drawing/2014/main" id="{70F11A66-5026-FB81-AF9D-7AC72FCDCE0F}"/>
              </a:ext>
            </a:extLst>
          </p:cNvPr>
          <p:cNvCxnSpPr>
            <a:cxnSpLocks/>
            <a:stCxn id="42" idx="2"/>
            <a:endCxn id="22" idx="0"/>
          </p:cNvCxnSpPr>
          <p:nvPr/>
        </p:nvCxnSpPr>
        <p:spPr>
          <a:xfrm rot="5400000">
            <a:off x="6981510" y="5118914"/>
            <a:ext cx="1608424" cy="582559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5476FBC8-EC6C-3A1B-218F-A85BEFA03D59}"/>
              </a:ext>
            </a:extLst>
          </p:cNvPr>
          <p:cNvSpPr/>
          <p:nvPr/>
        </p:nvSpPr>
        <p:spPr>
          <a:xfrm>
            <a:off x="3612073" y="5247886"/>
            <a:ext cx="849391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check</a:t>
            </a:r>
            <a:endParaRPr lang="en-US"/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BE98E07F-1F1C-855C-218A-EED653EB126B}"/>
              </a:ext>
            </a:extLst>
          </p:cNvPr>
          <p:cNvSpPr/>
          <p:nvPr/>
        </p:nvSpPr>
        <p:spPr>
          <a:xfrm>
            <a:off x="7652304" y="5265116"/>
            <a:ext cx="849391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check</a:t>
            </a:r>
            <a:endParaRPr lang="en-US"/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914C4201-5A54-E85F-6034-69C50FE0A15E}"/>
              </a:ext>
            </a:extLst>
          </p:cNvPr>
          <p:cNvSpPr/>
          <p:nvPr/>
        </p:nvSpPr>
        <p:spPr>
          <a:xfrm>
            <a:off x="3001617" y="1318035"/>
            <a:ext cx="6062870" cy="2769903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16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D9388-7475-3BE9-7C5D-ADF2DB6D7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EA71-C44C-69CC-DD9C-88377A262D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มอดูลผู้โจมตี</a:t>
            </a:r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: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การสร้างโปรแกรมการโจมตี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D9563-45B8-E348-31F6-C853D6A9CAFC}"/>
              </a:ext>
            </a:extLst>
          </p:cNvPr>
          <p:cNvSpPr txBox="1"/>
          <p:nvPr/>
        </p:nvSpPr>
        <p:spPr>
          <a:xfrm>
            <a:off x="609600" y="1600201"/>
            <a:ext cx="10939670" cy="4525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</a:pPr>
            <a:r>
              <a:rPr lang="th-TH" sz="3600" b="1"/>
              <a:t>การควบคุมคอมพิวเตอร์ผู้โจมตี</a:t>
            </a:r>
            <a:endParaRPr lang="en-US" sz="3600" b="1"/>
          </a:p>
          <a:p>
            <a:pPr marL="571500" indent="-571500" defTabSz="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th-TH" sz="32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พัฒนาโปรแกรมชื่อ </a:t>
            </a:r>
            <a:r>
              <a:rPr lang="en-US" sz="3200" b="1">
                <a:solidFill>
                  <a:srgbClr val="C00000"/>
                </a:solidFill>
                <a:effectLst/>
                <a:ea typeface="Angsana New" panose="02020603050405020304" pitchFamily="18" charset="-34"/>
              </a:rPr>
              <a:t>attack_server.py</a:t>
            </a:r>
            <a:r>
              <a:rPr lang="en-US" sz="3200">
                <a:effectLst/>
                <a:ea typeface="Angsana New" panose="02020603050405020304" pitchFamily="18" charset="-34"/>
              </a:rPr>
              <a:t> </a:t>
            </a:r>
            <a:r>
              <a:rPr lang="th-TH" sz="3200">
                <a:effectLst/>
                <a:ea typeface="Angsana New" panose="02020603050405020304" pitchFamily="18" charset="-34"/>
              </a:rPr>
              <a:t>เพื่อใช้ในการออกคำสั่งและควบคุม </a:t>
            </a:r>
            <a:r>
              <a:rPr lang="en-US" sz="3200">
                <a:effectLst/>
                <a:ea typeface="Angsana New" panose="02020603050405020304" pitchFamily="18" charset="-34"/>
              </a:rPr>
              <a:t>Botnet</a:t>
            </a:r>
            <a:endParaRPr lang="th-TH" sz="3200">
              <a:effectLst/>
              <a:ea typeface="Angsana New" panose="02020603050405020304" pitchFamily="18" charset="-34"/>
            </a:endParaRPr>
          </a:p>
          <a:p>
            <a:pPr marL="571500" indent="-571500" defTabSz="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th-TH" sz="32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พัฒนาโปรแกรมชื่อ </a:t>
            </a:r>
            <a:r>
              <a:rPr lang="en-US" sz="3200" b="1">
                <a:solidFill>
                  <a:srgbClr val="C0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Cordia New" panose="020B0304020202020204" pitchFamily="34" charset="-34"/>
              </a:rPr>
              <a:t>botnet.py</a:t>
            </a:r>
            <a:r>
              <a:rPr lang="th-TH" sz="3200" b="1">
                <a:solidFill>
                  <a:srgbClr val="C00000"/>
                </a:solidFill>
                <a:latin typeface="TH Sarabun New" panose="020B0500040200020003" pitchFamily="34" charset="-34"/>
                <a:ea typeface="Angsana New" panose="02020603050405020304" pitchFamily="18" charset="-34"/>
                <a:cs typeface="Cordia New" panose="020B0304020202020204" pitchFamily="34" charset="-34"/>
              </a:rPr>
              <a:t> </a:t>
            </a:r>
            <a:r>
              <a:rPr lang="th-TH" sz="3200">
                <a:ea typeface="Angsana New" panose="02020603050405020304" pitchFamily="18" charset="-34"/>
                <a:cs typeface="Cordia New" panose="020B0304020202020204" pitchFamily="34" charset="-34"/>
              </a:rPr>
              <a:t>เพื่อใช้</a:t>
            </a:r>
            <a:r>
              <a:rPr lang="th-TH" sz="32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รับคำสั่งจากเครื่องควบคุมจากนั้นจะดำเนินการตามคำสั่งที่ได้รับ</a:t>
            </a:r>
            <a:endParaRPr lang="th-TH" sz="3200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5444C-33BB-F44D-C0F4-096FC5C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9003" y="6481046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pic>
        <p:nvPicPr>
          <p:cNvPr id="9" name="รูปภาพ 8" descr="รูปภาพประกอบด้วย ข้อความ, ภาพหน้าจอ, แผนภาพ, ตัวอักษร&#10;&#10;เนื้อหาที่สร้างโดย AI อาจไม่ถูกต้อง">
            <a:extLst>
              <a:ext uri="{FF2B5EF4-FFF2-40B4-BE49-F238E27FC236}">
                <a16:creationId xmlns:a16="http://schemas.microsoft.com/office/drawing/2014/main" id="{1A41C90B-F51B-4B51-F096-880815767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" t="4966" r="1273" b="4236"/>
          <a:stretch/>
        </p:blipFill>
        <p:spPr bwMode="auto">
          <a:xfrm>
            <a:off x="3964566" y="3266319"/>
            <a:ext cx="4262868" cy="3042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5D140A3-AD2A-8CA8-F806-4AC5CDF33B70}"/>
              </a:ext>
            </a:extLst>
          </p:cNvPr>
          <p:cNvSpPr txBox="1"/>
          <p:nvPr/>
        </p:nvSpPr>
        <p:spPr>
          <a:xfrm>
            <a:off x="4152966" y="3677265"/>
            <a:ext cx="136668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/>
              <a:t>attacker0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DFBEA74-B1D4-110D-0259-E4EA812FF56B}"/>
              </a:ext>
            </a:extLst>
          </p:cNvPr>
          <p:cNvSpPr txBox="1"/>
          <p:nvPr/>
        </p:nvSpPr>
        <p:spPr>
          <a:xfrm>
            <a:off x="8227434" y="3217728"/>
            <a:ext cx="136668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/>
              <a:t>attacker1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472C5A4-6B44-36EA-1BF7-5D853888CB8C}"/>
              </a:ext>
            </a:extLst>
          </p:cNvPr>
          <p:cNvSpPr txBox="1"/>
          <p:nvPr/>
        </p:nvSpPr>
        <p:spPr>
          <a:xfrm>
            <a:off x="6952781" y="4801875"/>
            <a:ext cx="136668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/>
              <a:t>attacker2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1BE268ED-3DAC-6DF9-E92A-7C078C21A298}"/>
              </a:ext>
            </a:extLst>
          </p:cNvPr>
          <p:cNvSpPr/>
          <p:nvPr/>
        </p:nvSpPr>
        <p:spPr>
          <a:xfrm>
            <a:off x="6656439" y="3266319"/>
            <a:ext cx="1052051" cy="2437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0F029883-0EE9-19CE-E402-9B1A3C254805}"/>
              </a:ext>
            </a:extLst>
          </p:cNvPr>
          <p:cNvSpPr/>
          <p:nvPr/>
        </p:nvSpPr>
        <p:spPr>
          <a:xfrm>
            <a:off x="6656439" y="5257799"/>
            <a:ext cx="1052051" cy="2437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29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EA2F3-1D87-2BD0-22ED-D229205E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65DC-DB13-9DD1-401B-89903FB5EB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มอดูลผู้โจมตี</a:t>
            </a:r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: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การสร้างโปรแกรมการโจมตี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5A87D-6762-C1DD-C348-24C79BC9E24D}"/>
              </a:ext>
            </a:extLst>
          </p:cNvPr>
          <p:cNvSpPr txBox="1"/>
          <p:nvPr/>
        </p:nvSpPr>
        <p:spPr>
          <a:xfrm>
            <a:off x="609600" y="1600201"/>
            <a:ext cx="10939670" cy="4525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</a:pPr>
            <a:r>
              <a:rPr lang="th-TH" sz="3600" b="1"/>
              <a:t>การนำไปใช้ใน </a:t>
            </a:r>
            <a:r>
              <a:rPr lang="en-US" sz="3600" b="1"/>
              <a:t>Testbed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</a:pPr>
            <a:r>
              <a:rPr lang="th-TH" sz="3200"/>
              <a:t>จัดเตรียม </a:t>
            </a:r>
            <a:r>
              <a:rPr lang="en-US" sz="3200" b="1"/>
              <a:t>Docker Image </a:t>
            </a:r>
            <a:r>
              <a:rPr lang="th-TH" sz="3200"/>
              <a:t>ที่รวมเครื่องมือและไลบรารีที่จำเป็น เพื่อให้ระบบ </a:t>
            </a:r>
            <a:r>
              <a:rPr lang="en-US" sz="3200"/>
              <a:t>Testbed </a:t>
            </a:r>
            <a:r>
              <a:rPr lang="th-TH" sz="3200"/>
              <a:t>สามารถดึงไปใช้งาน</a:t>
            </a:r>
            <a:r>
              <a:rPr lang="th-TH" sz="3200" b="1"/>
              <a:t> 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2CD2-5557-CC8D-8D89-B8E5FFD2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9003" y="6481046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pic>
        <p:nvPicPr>
          <p:cNvPr id="9" name="รูปภาพ 8" descr="รูปภาพประกอบด้วย ข้อความ, ภาพหน้าจอ, แผนภาพ, ตัวอักษร&#10;&#10;เนื้อหาที่สร้างโดย AI อาจไม่ถูกต้อง">
            <a:extLst>
              <a:ext uri="{FF2B5EF4-FFF2-40B4-BE49-F238E27FC236}">
                <a16:creationId xmlns:a16="http://schemas.microsoft.com/office/drawing/2014/main" id="{9EA7662D-3D12-FA1F-2E40-A12785AF5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" t="4966" r="1273" b="4236"/>
          <a:stretch/>
        </p:blipFill>
        <p:spPr bwMode="auto">
          <a:xfrm>
            <a:off x="4111994" y="2640151"/>
            <a:ext cx="4397009" cy="3138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021FB72-A020-3CE1-9D25-FEE9D008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3" y="5098774"/>
            <a:ext cx="6454624" cy="1260032"/>
          </a:xfrm>
          <a:prstGeom prst="rect">
            <a:avLst/>
          </a:prstGeom>
        </p:spPr>
      </p:pic>
      <p:cxnSp>
        <p:nvCxnSpPr>
          <p:cNvPr id="7" name="ตัวเชื่อมต่อ: โค้ง 6">
            <a:extLst>
              <a:ext uri="{FF2B5EF4-FFF2-40B4-BE49-F238E27FC236}">
                <a16:creationId xmlns:a16="http://schemas.microsoft.com/office/drawing/2014/main" id="{45C07628-02B1-3BB3-4804-CA16A2D7AF77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3641120" y="4209222"/>
            <a:ext cx="470875" cy="88955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FD7B929F-3803-3C1C-B650-C19EEE5C0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98" y="3583456"/>
            <a:ext cx="5645710" cy="663562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292097F-0D3D-CDFB-CBDD-7AF74D695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203" y="5783098"/>
            <a:ext cx="4570301" cy="525629"/>
          </a:xfrm>
          <a:prstGeom prst="rect">
            <a:avLst/>
          </a:prstGeom>
        </p:spPr>
      </p:pic>
      <p:cxnSp>
        <p:nvCxnSpPr>
          <p:cNvPr id="12" name="ตัวเชื่อมต่อ: โค้ง 11">
            <a:extLst>
              <a:ext uri="{FF2B5EF4-FFF2-40B4-BE49-F238E27FC236}">
                <a16:creationId xmlns:a16="http://schemas.microsoft.com/office/drawing/2014/main" id="{AA4F01C4-5A02-A343-B27D-488DA58CF2C0}"/>
              </a:ext>
            </a:extLst>
          </p:cNvPr>
          <p:cNvCxnSpPr>
            <a:cxnSpLocks/>
          </p:cNvCxnSpPr>
          <p:nvPr/>
        </p:nvCxnSpPr>
        <p:spPr>
          <a:xfrm>
            <a:off x="8398553" y="3307695"/>
            <a:ext cx="992073" cy="24260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ตัวเชื่อมต่อ: โค้ง 12">
            <a:extLst>
              <a:ext uri="{FF2B5EF4-FFF2-40B4-BE49-F238E27FC236}">
                <a16:creationId xmlns:a16="http://schemas.microsoft.com/office/drawing/2014/main" id="{21BEF9DD-C49B-2FC5-D6AA-062F6D5CECFE}"/>
              </a:ext>
            </a:extLst>
          </p:cNvPr>
          <p:cNvCxnSpPr/>
          <p:nvPr/>
        </p:nvCxnSpPr>
        <p:spPr>
          <a:xfrm>
            <a:off x="7942576" y="5538087"/>
            <a:ext cx="1529777" cy="24260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B1263E9C-BEAA-D4E7-D5E1-710245623653}"/>
              </a:ext>
            </a:extLst>
          </p:cNvPr>
          <p:cNvSpPr txBox="1"/>
          <p:nvPr/>
        </p:nvSpPr>
        <p:spPr>
          <a:xfrm>
            <a:off x="4369276" y="3086596"/>
            <a:ext cx="136668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/>
              <a:t>attacker0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3ABBB407-AAF7-18A1-6BA0-77A9E4FD00F1}"/>
              </a:ext>
            </a:extLst>
          </p:cNvPr>
          <p:cNvSpPr/>
          <p:nvPr/>
        </p:nvSpPr>
        <p:spPr>
          <a:xfrm>
            <a:off x="6930927" y="2681228"/>
            <a:ext cx="1052051" cy="2437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816F7B17-60B1-4A8E-E6EB-3BFC3239C374}"/>
              </a:ext>
            </a:extLst>
          </p:cNvPr>
          <p:cNvSpPr/>
          <p:nvPr/>
        </p:nvSpPr>
        <p:spPr>
          <a:xfrm>
            <a:off x="6871119" y="4678003"/>
            <a:ext cx="1052051" cy="2437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ADFAA210-CDC1-2660-07D1-F50A07CB935F}"/>
              </a:ext>
            </a:extLst>
          </p:cNvPr>
          <p:cNvSpPr txBox="1"/>
          <p:nvPr/>
        </p:nvSpPr>
        <p:spPr>
          <a:xfrm>
            <a:off x="8564719" y="2661330"/>
            <a:ext cx="136668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/>
              <a:t>attacker1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88B06319-E5BC-9D82-C184-7E55B3B5AB7D}"/>
              </a:ext>
            </a:extLst>
          </p:cNvPr>
          <p:cNvSpPr txBox="1"/>
          <p:nvPr/>
        </p:nvSpPr>
        <p:spPr>
          <a:xfrm>
            <a:off x="7198035" y="4255955"/>
            <a:ext cx="136668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/>
              <a:t>attacker2</a:t>
            </a:r>
          </a:p>
        </p:txBody>
      </p:sp>
    </p:spTree>
    <p:extLst>
      <p:ext uri="{BB962C8B-B14F-4D97-AF65-F5344CB8AC3E}">
        <p14:creationId xmlns:p14="http://schemas.microsoft.com/office/powerpoint/2010/main" val="351853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1ED6A-B356-E6CD-F93B-EECA2CA31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DC48-E343-C886-4CCA-1264B79B8C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825" y="466150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มอดูลผู้โจมตี</a:t>
            </a:r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: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การสร้างโปรแกรมการโจมตี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53FCF-39CD-61BE-D8F5-5DF39361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9003" y="6481046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pic>
        <p:nvPicPr>
          <p:cNvPr id="6" name="กราฟิก 5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28464334-B97F-4413-EDF9-296DF6068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5001" y="2983392"/>
            <a:ext cx="1141342" cy="1141342"/>
          </a:xfrm>
          <a:prstGeom prst="rect">
            <a:avLst/>
          </a:prstGeom>
        </p:spPr>
      </p:pic>
      <p:pic>
        <p:nvPicPr>
          <p:cNvPr id="7" name="กราฟิก 6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19DE919D-15D7-2143-06AF-2EBC3BA34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5779" y="2965605"/>
            <a:ext cx="1141342" cy="1141342"/>
          </a:xfrm>
          <a:prstGeom prst="rect">
            <a:avLst/>
          </a:prstGeom>
        </p:spPr>
      </p:pic>
      <p:pic>
        <p:nvPicPr>
          <p:cNvPr id="8" name="กราฟิก 7" descr="คอมพิวเตอร์ ด้วยสีเติมแบบทึบ">
            <a:extLst>
              <a:ext uri="{FF2B5EF4-FFF2-40B4-BE49-F238E27FC236}">
                <a16:creationId xmlns:a16="http://schemas.microsoft.com/office/drawing/2014/main" id="{3185D94B-71E4-A4B7-9284-11DB17C9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6282" y="1236474"/>
            <a:ext cx="1679436" cy="1679436"/>
          </a:xfrm>
          <a:prstGeom prst="rect">
            <a:avLst/>
          </a:prstGeom>
        </p:spPr>
      </p:pic>
      <p:cxnSp>
        <p:nvCxnSpPr>
          <p:cNvPr id="11" name="ตัวเชื่อมต่อ: หักมุม 10">
            <a:extLst>
              <a:ext uri="{FF2B5EF4-FFF2-40B4-BE49-F238E27FC236}">
                <a16:creationId xmlns:a16="http://schemas.microsoft.com/office/drawing/2014/main" id="{E6467A0C-22F8-0010-FEC3-B1583C18F8AE}"/>
              </a:ext>
            </a:extLst>
          </p:cNvPr>
          <p:cNvCxnSpPr>
            <a:cxnSpLocks/>
          </p:cNvCxnSpPr>
          <p:nvPr/>
        </p:nvCxnSpPr>
        <p:spPr>
          <a:xfrm rot="5400000">
            <a:off x="4481275" y="2218323"/>
            <a:ext cx="959469" cy="570669"/>
          </a:xfrm>
          <a:prstGeom prst="bentConnector3">
            <a:avLst>
              <a:gd name="adj1" fmla="val -759"/>
            </a:avLst>
          </a:prstGeom>
          <a:ln w="571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: หักมุม 16">
            <a:extLst>
              <a:ext uri="{FF2B5EF4-FFF2-40B4-BE49-F238E27FC236}">
                <a16:creationId xmlns:a16="http://schemas.microsoft.com/office/drawing/2014/main" id="{CBE81A3D-08AB-105C-F1AC-C69AEC7DFA0C}"/>
              </a:ext>
            </a:extLst>
          </p:cNvPr>
          <p:cNvCxnSpPr>
            <a:cxnSpLocks/>
          </p:cNvCxnSpPr>
          <p:nvPr/>
        </p:nvCxnSpPr>
        <p:spPr>
          <a:xfrm>
            <a:off x="6925779" y="2076192"/>
            <a:ext cx="570671" cy="904154"/>
          </a:xfrm>
          <a:prstGeom prst="bentConnector2">
            <a:avLst/>
          </a:prstGeom>
          <a:ln w="571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9FAD45B8-E6AB-55BE-4120-465C99AA5967}"/>
              </a:ext>
            </a:extLst>
          </p:cNvPr>
          <p:cNvSpPr txBox="1"/>
          <p:nvPr/>
        </p:nvSpPr>
        <p:spPr>
          <a:xfrm>
            <a:off x="4143064" y="1591985"/>
            <a:ext cx="1103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socket</a:t>
            </a: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1CC53275-3FB0-3451-79F6-5AD23BD85B2D}"/>
              </a:ext>
            </a:extLst>
          </p:cNvPr>
          <p:cNvSpPr txBox="1"/>
          <p:nvPr/>
        </p:nvSpPr>
        <p:spPr>
          <a:xfrm>
            <a:off x="7074867" y="1591985"/>
            <a:ext cx="100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socket</a:t>
            </a:r>
          </a:p>
        </p:txBody>
      </p:sp>
      <p:sp>
        <p:nvSpPr>
          <p:cNvPr id="22" name="Cloud 7">
            <a:extLst>
              <a:ext uri="{FF2B5EF4-FFF2-40B4-BE49-F238E27FC236}">
                <a16:creationId xmlns:a16="http://schemas.microsoft.com/office/drawing/2014/main" id="{1F3EFBC4-4571-04D1-0654-6E1391D85072}"/>
              </a:ext>
            </a:extLst>
          </p:cNvPr>
          <p:cNvSpPr/>
          <p:nvPr/>
        </p:nvSpPr>
        <p:spPr>
          <a:xfrm>
            <a:off x="5086918" y="5696360"/>
            <a:ext cx="2409532" cy="1036089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42591D6B-42AD-BD62-C647-01C2AB3CF6AF}"/>
              </a:ext>
            </a:extLst>
          </p:cNvPr>
          <p:cNvSpPr txBox="1"/>
          <p:nvPr/>
        </p:nvSpPr>
        <p:spPr>
          <a:xfrm>
            <a:off x="5652545" y="5823694"/>
            <a:ext cx="1222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Server</a:t>
            </a: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9C134089-ADE0-E35C-DB69-CFD1D773295C}"/>
              </a:ext>
            </a:extLst>
          </p:cNvPr>
          <p:cNvSpPr txBox="1"/>
          <p:nvPr/>
        </p:nvSpPr>
        <p:spPr>
          <a:xfrm>
            <a:off x="4675160" y="4042786"/>
            <a:ext cx="100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hping3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A252347D-34C1-54E7-F42B-4D85031AC1AD}"/>
              </a:ext>
            </a:extLst>
          </p:cNvPr>
          <p:cNvSpPr txBox="1"/>
          <p:nvPr/>
        </p:nvSpPr>
        <p:spPr>
          <a:xfrm>
            <a:off x="6450909" y="4045966"/>
            <a:ext cx="100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hping3</a:t>
            </a:r>
          </a:p>
        </p:txBody>
      </p: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DB57A70A-835B-59F7-3B87-FBAC6755A049}"/>
              </a:ext>
            </a:extLst>
          </p:cNvPr>
          <p:cNvCxnSpPr>
            <a:stCxn id="24" idx="2"/>
          </p:cNvCxnSpPr>
          <p:nvPr/>
        </p:nvCxnSpPr>
        <p:spPr>
          <a:xfrm>
            <a:off x="5177794" y="4627561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7C24B2B-CBA7-F689-7AC9-52F70762483B}"/>
              </a:ext>
            </a:extLst>
          </p:cNvPr>
          <p:cNvCxnSpPr/>
          <p:nvPr/>
        </p:nvCxnSpPr>
        <p:spPr>
          <a:xfrm>
            <a:off x="5075245" y="4627561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F0F72248-4602-DE47-FF90-8FA863FEF9A1}"/>
              </a:ext>
            </a:extLst>
          </p:cNvPr>
          <p:cNvCxnSpPr/>
          <p:nvPr/>
        </p:nvCxnSpPr>
        <p:spPr>
          <a:xfrm>
            <a:off x="5270404" y="4599081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8D5D7649-8BA1-3E17-889E-0470E72C34C7}"/>
              </a:ext>
            </a:extLst>
          </p:cNvPr>
          <p:cNvCxnSpPr/>
          <p:nvPr/>
        </p:nvCxnSpPr>
        <p:spPr>
          <a:xfrm>
            <a:off x="4987691" y="4658667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929ED14D-E48D-147B-D2DA-C61EF8FF8BA3}"/>
              </a:ext>
            </a:extLst>
          </p:cNvPr>
          <p:cNvCxnSpPr/>
          <p:nvPr/>
        </p:nvCxnSpPr>
        <p:spPr>
          <a:xfrm>
            <a:off x="5360839" y="4596455"/>
            <a:ext cx="502634" cy="978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365B5CF8-3416-1DE0-EF41-2858184FA0FF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588908" y="4630741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D8AF29DB-3C6E-F191-D235-CEB57AEC7C9A}"/>
              </a:ext>
            </a:extLst>
          </p:cNvPr>
          <p:cNvCxnSpPr>
            <a:cxnSpLocks/>
          </p:cNvCxnSpPr>
          <p:nvPr/>
        </p:nvCxnSpPr>
        <p:spPr>
          <a:xfrm flipH="1">
            <a:off x="6682380" y="4622126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>
            <a:extLst>
              <a:ext uri="{FF2B5EF4-FFF2-40B4-BE49-F238E27FC236}">
                <a16:creationId xmlns:a16="http://schemas.microsoft.com/office/drawing/2014/main" id="{B74C29D1-6E1F-79BB-2AB1-767EC8EA8CB9}"/>
              </a:ext>
            </a:extLst>
          </p:cNvPr>
          <p:cNvCxnSpPr>
            <a:cxnSpLocks/>
          </p:cNvCxnSpPr>
          <p:nvPr/>
        </p:nvCxnSpPr>
        <p:spPr>
          <a:xfrm flipH="1">
            <a:off x="6492696" y="4630741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>
            <a:extLst>
              <a:ext uri="{FF2B5EF4-FFF2-40B4-BE49-F238E27FC236}">
                <a16:creationId xmlns:a16="http://schemas.microsoft.com/office/drawing/2014/main" id="{904BFC61-D9A3-46A1-0087-258CD199A1A8}"/>
              </a:ext>
            </a:extLst>
          </p:cNvPr>
          <p:cNvCxnSpPr>
            <a:cxnSpLocks/>
          </p:cNvCxnSpPr>
          <p:nvPr/>
        </p:nvCxnSpPr>
        <p:spPr>
          <a:xfrm flipH="1">
            <a:off x="6784929" y="4613511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642ADCE0-4452-710A-53C2-EF909EAA2937}"/>
              </a:ext>
            </a:extLst>
          </p:cNvPr>
          <p:cNvCxnSpPr>
            <a:cxnSpLocks/>
          </p:cNvCxnSpPr>
          <p:nvPr/>
        </p:nvCxnSpPr>
        <p:spPr>
          <a:xfrm flipH="1">
            <a:off x="6394033" y="4624630"/>
            <a:ext cx="364635" cy="926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BCB20735-9AFB-F0A3-BCA2-62CF5C0E1720}"/>
              </a:ext>
            </a:extLst>
          </p:cNvPr>
          <p:cNvSpPr/>
          <p:nvPr/>
        </p:nvSpPr>
        <p:spPr>
          <a:xfrm>
            <a:off x="4887951" y="4838001"/>
            <a:ext cx="1126411" cy="4556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Attacked</a:t>
            </a:r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FC47247A-1D34-7466-0CF5-AF5F5689EE1D}"/>
              </a:ext>
            </a:extLst>
          </p:cNvPr>
          <p:cNvSpPr/>
          <p:nvPr/>
        </p:nvSpPr>
        <p:spPr>
          <a:xfrm>
            <a:off x="6221723" y="4849071"/>
            <a:ext cx="1126411" cy="4556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Attacked</a:t>
            </a:r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BDB439EC-5340-0423-08F6-9F7D2B2484D7}"/>
              </a:ext>
            </a:extLst>
          </p:cNvPr>
          <p:cNvSpPr txBox="1"/>
          <p:nvPr/>
        </p:nvSpPr>
        <p:spPr>
          <a:xfrm>
            <a:off x="3381099" y="4000849"/>
            <a:ext cx="1283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requests</a:t>
            </a: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17379E35-929F-6379-DCEC-9C4ABA4F8EDC}"/>
              </a:ext>
            </a:extLst>
          </p:cNvPr>
          <p:cNvSpPr txBox="1"/>
          <p:nvPr/>
        </p:nvSpPr>
        <p:spPr>
          <a:xfrm>
            <a:off x="7452473" y="4021206"/>
            <a:ext cx="124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requests</a:t>
            </a:r>
          </a:p>
        </p:txBody>
      </p:sp>
      <p:cxnSp>
        <p:nvCxnSpPr>
          <p:cNvPr id="44" name="ตัวเชื่อมต่อ: หักมุม 43">
            <a:extLst>
              <a:ext uri="{FF2B5EF4-FFF2-40B4-BE49-F238E27FC236}">
                <a16:creationId xmlns:a16="http://schemas.microsoft.com/office/drawing/2014/main" id="{FB7DFDDF-9CD3-1CF0-9F7C-697C3A1BFDB4}"/>
              </a:ext>
            </a:extLst>
          </p:cNvPr>
          <p:cNvCxnSpPr>
            <a:cxnSpLocks/>
            <a:stCxn id="41" idx="2"/>
            <a:endCxn id="22" idx="2"/>
          </p:cNvCxnSpPr>
          <p:nvPr/>
        </p:nvCxnSpPr>
        <p:spPr>
          <a:xfrm rot="16200000" flipH="1">
            <a:off x="3744202" y="4864214"/>
            <a:ext cx="1628781" cy="1071600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ตัวเชื่อมต่อ: หักมุม 44">
            <a:extLst>
              <a:ext uri="{FF2B5EF4-FFF2-40B4-BE49-F238E27FC236}">
                <a16:creationId xmlns:a16="http://schemas.microsoft.com/office/drawing/2014/main" id="{61897B6C-0750-3E79-8594-2D6755E352C0}"/>
              </a:ext>
            </a:extLst>
          </p:cNvPr>
          <p:cNvCxnSpPr>
            <a:cxnSpLocks/>
            <a:stCxn id="42" idx="2"/>
            <a:endCxn id="22" idx="0"/>
          </p:cNvCxnSpPr>
          <p:nvPr/>
        </p:nvCxnSpPr>
        <p:spPr>
          <a:xfrm rot="5400000">
            <a:off x="6981510" y="5118914"/>
            <a:ext cx="1608424" cy="582559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B941306D-F467-0F89-124B-2211523DF40B}"/>
              </a:ext>
            </a:extLst>
          </p:cNvPr>
          <p:cNvSpPr/>
          <p:nvPr/>
        </p:nvSpPr>
        <p:spPr>
          <a:xfrm>
            <a:off x="3612073" y="5247886"/>
            <a:ext cx="849391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check</a:t>
            </a:r>
            <a:endParaRPr lang="en-US"/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D8E9F102-CA39-D369-6BB8-56B2315A118F}"/>
              </a:ext>
            </a:extLst>
          </p:cNvPr>
          <p:cNvSpPr/>
          <p:nvPr/>
        </p:nvSpPr>
        <p:spPr>
          <a:xfrm>
            <a:off x="7652304" y="5265116"/>
            <a:ext cx="849391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check</a:t>
            </a:r>
            <a:endParaRPr lang="en-US"/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06FDAFF6-7F8C-3539-3457-5971191A562D}"/>
              </a:ext>
            </a:extLst>
          </p:cNvPr>
          <p:cNvSpPr/>
          <p:nvPr/>
        </p:nvSpPr>
        <p:spPr>
          <a:xfrm>
            <a:off x="3289853" y="4021205"/>
            <a:ext cx="5565912" cy="2806699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54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A074-BEA4-FAF0-8B85-DD604B6C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BFDB-F111-05D2-BB77-221F02D5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/>
              <a:t> </a:t>
            </a:r>
            <a:r>
              <a:rPr lang="th-TH" b="1" kern="1200"/>
              <a:t>มอดูลผู้โจมตี</a:t>
            </a:r>
            <a:r>
              <a:rPr lang="en-US" b="1" kern="1200"/>
              <a:t>: </a:t>
            </a:r>
            <a:r>
              <a:rPr lang="th-TH" b="1" kern="1200"/>
              <a:t>การสร้างโปรแกรมการโจมตี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AD2B6-8EC6-0F01-6319-F128B643255C}"/>
              </a:ext>
            </a:extLst>
          </p:cNvPr>
          <p:cNvSpPr txBox="1"/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</a:pPr>
            <a:r>
              <a:rPr lang="en-US" sz="3600" b="1" kern="1200" err="1">
                <a:solidFill>
                  <a:srgbClr val="000000"/>
                </a:solidFill>
              </a:rPr>
              <a:t>การ</a:t>
            </a:r>
            <a:r>
              <a:rPr lang="th-TH" sz="3600" b="1" kern="1200">
                <a:solidFill>
                  <a:srgbClr val="000000"/>
                </a:solidFill>
              </a:rPr>
              <a:t>ตรวจสอบสถานะ </a:t>
            </a:r>
            <a:r>
              <a:rPr lang="en-US" sz="3600" b="1" kern="1200">
                <a:solidFill>
                  <a:srgbClr val="000000"/>
                </a:solidFill>
              </a:rPr>
              <a:t>Server </a:t>
            </a:r>
          </a:p>
          <a:p>
            <a:pPr marL="457200" indent="-457200" defTabSz="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th-TH" sz="3200">
                <a:effectLst/>
                <a:latin typeface="+mj-lt"/>
                <a:ea typeface="Times New Roman" panose="02020603050405020304" pitchFamily="18" charset="0"/>
                <a:cs typeface="TH Sarabun New" panose="020B0500040200020003" pitchFamily="34" charset="-34"/>
              </a:rPr>
              <a:t>ส่ง </a:t>
            </a:r>
            <a:r>
              <a:rPr lang="en-US" sz="3200">
                <a:solidFill>
                  <a:srgbClr val="800000"/>
                </a:solidFill>
                <a:effectLst/>
                <a:latin typeface="+mj-lt"/>
                <a:ea typeface="Times New Roman" panose="02020603050405020304" pitchFamily="18" charset="0"/>
              </a:rPr>
              <a:t>HTTP GET</a:t>
            </a:r>
            <a:r>
              <a:rPr lang="en-US" sz="320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th-TH" sz="3200">
                <a:effectLst/>
                <a:latin typeface="+mj-lt"/>
                <a:ea typeface="Times New Roman" panose="02020603050405020304" pitchFamily="18" charset="0"/>
              </a:rPr>
              <a:t>จำนวน </a:t>
            </a:r>
            <a:r>
              <a:rPr lang="en-US" sz="3200">
                <a:effectLst/>
                <a:latin typeface="+mj-lt"/>
                <a:ea typeface="Times New Roman" panose="02020603050405020304" pitchFamily="18" charset="0"/>
              </a:rPr>
              <a:t>10 </a:t>
            </a:r>
            <a:r>
              <a:rPr lang="th-TH" sz="3200">
                <a:effectLst/>
                <a:latin typeface="+mj-lt"/>
                <a:ea typeface="Times New Roman" panose="02020603050405020304" pitchFamily="18" charset="0"/>
              </a:rPr>
              <a:t>คำขอไปยังเป้าหมาย แล้วทำการคำนวณ</a:t>
            </a:r>
            <a:r>
              <a:rPr lang="en-US" sz="3200">
                <a:effectLst/>
                <a:latin typeface="+mj-lt"/>
                <a:ea typeface="Times New Roman" panose="02020603050405020304" pitchFamily="18" charset="0"/>
              </a:rPr>
              <a:t> Delay </a:t>
            </a:r>
            <a:r>
              <a:rPr lang="th-TH" sz="3200">
                <a:effectLst/>
                <a:latin typeface="+mj-lt"/>
                <a:ea typeface="Times New Roman" panose="02020603050405020304" pitchFamily="18" charset="0"/>
              </a:rPr>
              <a:t>และ </a:t>
            </a:r>
            <a:r>
              <a:rPr lang="en-US" sz="3200">
                <a:effectLst/>
                <a:latin typeface="+mj-lt"/>
                <a:ea typeface="Times New Roman" panose="02020603050405020304" pitchFamily="18" charset="0"/>
              </a:rPr>
              <a:t>Packet Loss</a:t>
            </a:r>
            <a:r>
              <a:rPr lang="th-TH" sz="3200">
                <a:effectLst/>
                <a:latin typeface="+mj-lt"/>
                <a:ea typeface="Times New Roman" panose="02020603050405020304" pitchFamily="18" charset="0"/>
              </a:rPr>
              <a:t> ที่เกิดขึ้น</a:t>
            </a:r>
            <a:endParaRPr lang="th-TH" sz="3200" b="1" kern="1200">
              <a:solidFill>
                <a:srgbClr val="000000"/>
              </a:solidFill>
              <a:latin typeface="+mj-lt"/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th-TH" sz="3200" kern="1200">
                <a:solidFill>
                  <a:schemeClr val="tx2"/>
                </a:solidFill>
              </a:rPr>
              <a:t>สั่งโดยใช้คำสั่ง</a:t>
            </a:r>
            <a:r>
              <a:rPr lang="th-TH" sz="3200">
                <a:solidFill>
                  <a:schemeClr val="tx2"/>
                </a:solidFill>
              </a:rPr>
              <a:t> </a:t>
            </a:r>
            <a:r>
              <a:rPr lang="en-US" sz="3200" err="1">
                <a:solidFill>
                  <a:srgbClr val="800000"/>
                </a:solidFill>
                <a:effectLst/>
                <a:latin typeface="TH Sarabun New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user_traffic</a:t>
            </a:r>
            <a:endParaRPr lang="en-US" sz="3200">
              <a:solidFill>
                <a:srgbClr val="800000"/>
              </a:solidFill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82C10-6C36-CBCE-2380-880E9AC1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A63F512-57FF-1C2E-D350-66A3BACA4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" y="4110696"/>
            <a:ext cx="10886661" cy="2015468"/>
          </a:xfrm>
          <a:prstGeom prst="rect">
            <a:avLst/>
          </a:prstGeom>
        </p:spPr>
      </p:pic>
      <p:sp>
        <p:nvSpPr>
          <p:cNvPr id="6" name="หยดน้ำ 5">
            <a:extLst>
              <a:ext uri="{FF2B5EF4-FFF2-40B4-BE49-F238E27FC236}">
                <a16:creationId xmlns:a16="http://schemas.microsoft.com/office/drawing/2014/main" id="{5ED4A56F-4EDC-0292-3A4F-02B3C3BD1C12}"/>
              </a:ext>
            </a:extLst>
          </p:cNvPr>
          <p:cNvSpPr/>
          <p:nvPr/>
        </p:nvSpPr>
        <p:spPr>
          <a:xfrm rot="10800000">
            <a:off x="4302587" y="3568521"/>
            <a:ext cx="707922" cy="450893"/>
          </a:xfrm>
          <a:prstGeom prst="teardrop">
            <a:avLst>
              <a:gd name="adj" fmla="val 149196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99F1CF7-F8DF-5D8E-0921-22F5F6C4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5604" b="90040"/>
          <a:stretch/>
        </p:blipFill>
        <p:spPr>
          <a:xfrm>
            <a:off x="4302587" y="3553637"/>
            <a:ext cx="5930468" cy="448263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C019549-D593-B2D0-8103-ED616D61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5" r="67024" b="7561"/>
          <a:stretch/>
        </p:blipFill>
        <p:spPr>
          <a:xfrm>
            <a:off x="5553631" y="2888424"/>
            <a:ext cx="5985699" cy="280445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D14F8EA1-5E43-2225-8FFC-02FC2306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459" r="20964" b="-679"/>
          <a:stretch/>
        </p:blipFill>
        <p:spPr>
          <a:xfrm>
            <a:off x="200399" y="5765260"/>
            <a:ext cx="11791199" cy="3651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213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82188-7932-4CBC-480E-C4D926D19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1E3D-CBCA-5599-68C7-EE507DAF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/>
              <a:t> </a:t>
            </a:r>
            <a:r>
              <a:rPr lang="th-TH" b="1" kern="1200"/>
              <a:t>มอดูลผู้โจมตี</a:t>
            </a:r>
            <a:r>
              <a:rPr lang="en-US" b="1" kern="1200"/>
              <a:t>: </a:t>
            </a:r>
            <a:r>
              <a:rPr lang="th-TH" b="1" kern="1200"/>
              <a:t>การสร้างโปรแกรมการโจมตี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99F87-44E0-29CB-C344-682B57E2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D14104E-F486-1D29-7D2D-54360E9685D4}"/>
              </a:ext>
            </a:extLst>
          </p:cNvPr>
          <p:cNvSpPr txBox="1"/>
          <p:nvPr/>
        </p:nvSpPr>
        <p:spPr>
          <a:xfrm>
            <a:off x="609600" y="1466316"/>
            <a:ext cx="10972800" cy="452596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</a:pPr>
            <a:r>
              <a:rPr lang="en-US" sz="3600" b="1" kern="1200" err="1">
                <a:solidFill>
                  <a:srgbClr val="000000"/>
                </a:solidFill>
              </a:rPr>
              <a:t>การ</a:t>
            </a:r>
            <a:r>
              <a:rPr lang="th-TH" sz="3600" b="1" kern="1200">
                <a:solidFill>
                  <a:srgbClr val="000000"/>
                </a:solidFill>
              </a:rPr>
              <a:t>ตรวจสอบสถานะ </a:t>
            </a:r>
            <a:r>
              <a:rPr lang="en-US" sz="3600" b="1" kern="1200">
                <a:solidFill>
                  <a:srgbClr val="000000"/>
                </a:solidFill>
              </a:rPr>
              <a:t>Server </a:t>
            </a:r>
          </a:p>
          <a:p>
            <a:pPr marL="457200" indent="-457200" defTabSz="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th-TH" sz="3200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สั่งให้ </a:t>
            </a:r>
            <a:r>
              <a:rPr lang="en-US" sz="3200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Botnet </a:t>
            </a:r>
            <a:r>
              <a:rPr lang="th-TH" sz="3200">
                <a:effectLst/>
                <a:latin typeface="+mj-lt"/>
                <a:ea typeface="Times New Roman" panose="02020603050405020304" pitchFamily="18" charset="0"/>
                <a:cs typeface="TH Sarabun New" panose="020B0500040200020003" pitchFamily="34" charset="-34"/>
              </a:rPr>
              <a:t>ส่ง </a:t>
            </a:r>
            <a:r>
              <a:rPr lang="en-US" sz="3200">
                <a:solidFill>
                  <a:srgbClr val="800000"/>
                </a:solidFill>
                <a:effectLst/>
                <a:latin typeface="+mj-lt"/>
                <a:ea typeface="Times New Roman" panose="02020603050405020304" pitchFamily="18" charset="0"/>
              </a:rPr>
              <a:t>HTTP GET</a:t>
            </a:r>
            <a:r>
              <a:rPr lang="en-US" sz="320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th-TH" sz="3200">
                <a:effectLst/>
                <a:latin typeface="+mj-lt"/>
                <a:ea typeface="Times New Roman" panose="02020603050405020304" pitchFamily="18" charset="0"/>
              </a:rPr>
              <a:t>จำนวน </a:t>
            </a:r>
            <a:r>
              <a:rPr lang="en-US" sz="3200">
                <a:effectLst/>
                <a:latin typeface="+mj-lt"/>
                <a:ea typeface="Times New Roman" panose="02020603050405020304" pitchFamily="18" charset="0"/>
              </a:rPr>
              <a:t>10 </a:t>
            </a:r>
            <a:r>
              <a:rPr lang="th-TH" sz="3200">
                <a:effectLst/>
                <a:latin typeface="+mj-lt"/>
                <a:ea typeface="Times New Roman" panose="02020603050405020304" pitchFamily="18" charset="0"/>
              </a:rPr>
              <a:t>คำขอไปยังเป้าหมาย แล้วทำการคำนวณ</a:t>
            </a:r>
            <a:r>
              <a:rPr lang="en-US" sz="3200">
                <a:effectLst/>
                <a:latin typeface="+mj-lt"/>
                <a:ea typeface="Times New Roman" panose="02020603050405020304" pitchFamily="18" charset="0"/>
              </a:rPr>
              <a:t> Delay </a:t>
            </a:r>
            <a:r>
              <a:rPr lang="th-TH" sz="3200">
                <a:effectLst/>
                <a:latin typeface="+mj-lt"/>
                <a:ea typeface="Times New Roman" panose="02020603050405020304" pitchFamily="18" charset="0"/>
              </a:rPr>
              <a:t>และ </a:t>
            </a:r>
            <a:r>
              <a:rPr lang="en-US" sz="3200">
                <a:effectLst/>
                <a:latin typeface="+mj-lt"/>
                <a:ea typeface="Times New Roman" panose="02020603050405020304" pitchFamily="18" charset="0"/>
              </a:rPr>
              <a:t>Packet Loss</a:t>
            </a:r>
            <a:r>
              <a:rPr lang="th-TH" sz="3200">
                <a:effectLst/>
                <a:latin typeface="+mj-lt"/>
                <a:ea typeface="Times New Roman" panose="02020603050405020304" pitchFamily="18" charset="0"/>
              </a:rPr>
              <a:t> ที่เกิดขึ้น</a:t>
            </a:r>
            <a:r>
              <a:rPr lang="en-US" sz="320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th-TH" sz="3200">
                <a:effectLst/>
                <a:latin typeface="+mj-lt"/>
                <a:ea typeface="Times New Roman" panose="02020603050405020304" pitchFamily="18" charset="0"/>
              </a:rPr>
              <a:t>และส่งข้อมูลกลับมา</a:t>
            </a:r>
            <a:endParaRPr lang="en-US" sz="3200">
              <a:effectLst/>
              <a:latin typeface="+mj-lt"/>
              <a:ea typeface="Times New Roman" panose="02020603050405020304" pitchFamily="18" charset="0"/>
            </a:endParaRPr>
          </a:p>
          <a:p>
            <a:pPr marL="457200" indent="-457200" defTabSz="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th-TH" sz="3200" kern="1200">
                <a:solidFill>
                  <a:schemeClr val="tx2"/>
                </a:solidFill>
              </a:rPr>
              <a:t>สั่งโดยใช้คำสั่ง</a:t>
            </a:r>
            <a:r>
              <a:rPr lang="th-TH" sz="3200">
                <a:solidFill>
                  <a:schemeClr val="tx2"/>
                </a:solidFill>
              </a:rPr>
              <a:t> </a:t>
            </a:r>
            <a:r>
              <a:rPr lang="en-US" sz="3200" err="1">
                <a:solidFill>
                  <a:srgbClr val="800000"/>
                </a:solidFill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attacker_traffi</a:t>
            </a:r>
            <a:r>
              <a:rPr lang="en-US" sz="3200" err="1">
                <a:solidFill>
                  <a:srgbClr val="800000"/>
                </a:solidFill>
                <a:latin typeface="TH Sarabun New" panose="020B0500040200020003" pitchFamily="34" charset="-34"/>
                <a:ea typeface="Times New Roman" panose="02020603050405020304" pitchFamily="18" charset="0"/>
              </a:rPr>
              <a:t>c</a:t>
            </a:r>
            <a:endParaRPr lang="en-US" sz="3200">
              <a:solidFill>
                <a:srgbClr val="800000"/>
              </a:solidFill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FA4FE195-277D-E889-751E-57A21B88C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5" y="3879662"/>
            <a:ext cx="10428627" cy="2429065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DFF5E4D-2382-1EB9-7927-DE12A1F6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297" b="90320"/>
          <a:stretch/>
        </p:blipFill>
        <p:spPr>
          <a:xfrm>
            <a:off x="4219936" y="3158867"/>
            <a:ext cx="7008503" cy="5704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0ECF87D-4C5F-4BF9-8AB4-6C95B08091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279" r="8280" b="78"/>
          <a:stretch/>
        </p:blipFill>
        <p:spPr>
          <a:xfrm>
            <a:off x="0" y="5641519"/>
            <a:ext cx="12199913" cy="8518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4417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E2FB4-2D5A-FE11-B149-D14332D07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4EAE-D55C-8FDE-BF9B-0E92E2AA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0">
                <a:effectLst/>
              </a:rPr>
              <a:t>Research Map</a:t>
            </a:r>
            <a:endParaRPr lang="en-US" sz="48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0BB1F-F894-0C6C-31BF-A4BBCFF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43" name="Rectangle: Rounded Corners 542">
            <a:extLst>
              <a:ext uri="{FF2B5EF4-FFF2-40B4-BE49-F238E27FC236}">
                <a16:creationId xmlns:a16="http://schemas.microsoft.com/office/drawing/2014/main" id="{C36D0C00-D69C-8EAA-A4C3-685E83AD5D3B}"/>
              </a:ext>
            </a:extLst>
          </p:cNvPr>
          <p:cNvSpPr/>
          <p:nvPr/>
        </p:nvSpPr>
        <p:spPr>
          <a:xfrm>
            <a:off x="4471686" y="4746583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32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endParaRPr lang="en-US" sz="3200" b="1">
              <a:ea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C07A34-FBFE-C6DE-2BCE-BA343B961C84}"/>
              </a:ext>
            </a:extLst>
          </p:cNvPr>
          <p:cNvSpPr/>
          <p:nvPr/>
        </p:nvSpPr>
        <p:spPr>
          <a:xfrm>
            <a:off x="8339559" y="4746584"/>
            <a:ext cx="3248626" cy="9817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SDN </a:t>
            </a:r>
            <a:endParaRPr lang="en-US" sz="3200" b="1">
              <a:ea typeface="+mn-lt"/>
              <a:cs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FDBB05-88D0-235E-9788-35A03CEE28BE}"/>
              </a:ext>
            </a:extLst>
          </p:cNvPr>
          <p:cNvSpPr/>
          <p:nvPr/>
        </p:nvSpPr>
        <p:spPr>
          <a:xfrm>
            <a:off x="613458" y="4746583"/>
            <a:ext cx="3248626" cy="9836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มอดูลผู้ใช้งาน </a:t>
            </a:r>
            <a:endParaRPr lang="en-US" sz="3200" b="1">
              <a:ea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831FD0-6A9C-B5F3-69D7-9359DEE24F57}"/>
              </a:ext>
            </a:extLst>
          </p:cNvPr>
          <p:cNvSpPr/>
          <p:nvPr/>
        </p:nvSpPr>
        <p:spPr>
          <a:xfrm>
            <a:off x="4471686" y="1804684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มอดูลผู้โจมตี </a:t>
            </a:r>
            <a:endParaRPr lang="en-US" sz="3200" b="1">
              <a:ea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6785D1-F652-4656-5807-C5CAEEBB8F88}"/>
              </a:ext>
            </a:extLst>
          </p:cNvPr>
          <p:cNvCxnSpPr/>
          <p:nvPr/>
        </p:nvCxnSpPr>
        <p:spPr>
          <a:xfrm flipH="1">
            <a:off x="1826870" y="2325546"/>
            <a:ext cx="2567650" cy="234194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5030ED-D421-DA51-240F-3E35465BA0DF}"/>
              </a:ext>
            </a:extLst>
          </p:cNvPr>
          <p:cNvCxnSpPr>
            <a:cxnSpLocks/>
          </p:cNvCxnSpPr>
          <p:nvPr/>
        </p:nvCxnSpPr>
        <p:spPr>
          <a:xfrm>
            <a:off x="7866927" y="2422002"/>
            <a:ext cx="2380524" cy="21876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A1FC22-BFA6-1430-FC9C-0E4B50F201FA}"/>
              </a:ext>
            </a:extLst>
          </p:cNvPr>
          <p:cNvCxnSpPr>
            <a:cxnSpLocks/>
          </p:cNvCxnSpPr>
          <p:nvPr/>
        </p:nvCxnSpPr>
        <p:spPr>
          <a:xfrm flipH="1" flipV="1">
            <a:off x="7864994" y="2198222"/>
            <a:ext cx="2567653" cy="235544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567BD-5C8F-4457-79A8-008A923B8A52}"/>
              </a:ext>
            </a:extLst>
          </p:cNvPr>
          <p:cNvCxnSpPr>
            <a:cxnSpLocks/>
          </p:cNvCxnSpPr>
          <p:nvPr/>
        </p:nvCxnSpPr>
        <p:spPr>
          <a:xfrm flipV="1">
            <a:off x="3871850" y="5196185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1E000B-4EB6-F17F-BE00-B8C97315B84D}"/>
              </a:ext>
            </a:extLst>
          </p:cNvPr>
          <p:cNvCxnSpPr>
            <a:cxnSpLocks/>
          </p:cNvCxnSpPr>
          <p:nvPr/>
        </p:nvCxnSpPr>
        <p:spPr>
          <a:xfrm flipV="1">
            <a:off x="7720432" y="5205830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7A4131-232A-9E78-1825-A4964D38D1AC}"/>
              </a:ext>
            </a:extLst>
          </p:cNvPr>
          <p:cNvCxnSpPr>
            <a:cxnSpLocks/>
          </p:cNvCxnSpPr>
          <p:nvPr/>
        </p:nvCxnSpPr>
        <p:spPr>
          <a:xfrm flipV="1">
            <a:off x="1627492" y="2198222"/>
            <a:ext cx="2669890" cy="238438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E4EF6D-374A-C275-C214-E59A9DF6B4B2}"/>
              </a:ext>
            </a:extLst>
          </p:cNvPr>
          <p:cNvCxnSpPr>
            <a:cxnSpLocks/>
            <a:stCxn id="6" idx="2"/>
            <a:endCxn id="543" idx="0"/>
          </p:cNvCxnSpPr>
          <p:nvPr/>
        </p:nvCxnSpPr>
        <p:spPr>
          <a:xfrm>
            <a:off x="6095999" y="2788375"/>
            <a:ext cx="0" cy="195820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EBBFA5C-E179-232D-5255-C2ABCD00B23A}"/>
              </a:ext>
            </a:extLst>
          </p:cNvPr>
          <p:cNvSpPr/>
          <p:nvPr/>
        </p:nvSpPr>
        <p:spPr>
          <a:xfrm>
            <a:off x="4207452" y="4367605"/>
            <a:ext cx="3885116" cy="16571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81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6C0AF-472C-6F0F-49BB-85186C112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FECB-2E97-9B1F-2619-4F98349A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/>
              <a:t> </a:t>
            </a:r>
            <a:r>
              <a:rPr lang="th-TH" b="1" kern="1200"/>
              <a:t>มอดูลผู้โจมตี</a:t>
            </a:r>
            <a:r>
              <a:rPr lang="en-US" b="1" kern="1200"/>
              <a:t>: </a:t>
            </a:r>
            <a:r>
              <a:rPr lang="th-TH" b="1" kern="1200"/>
              <a:t>การสร้างโปรแกรมการโจมตี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D66A1-7CEF-E760-7F84-49845296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DBF531F-B58F-8A1C-C108-7D996B22488E}"/>
              </a:ext>
            </a:extLst>
          </p:cNvPr>
          <p:cNvSpPr txBox="1"/>
          <p:nvPr/>
        </p:nvSpPr>
        <p:spPr>
          <a:xfrm>
            <a:off x="609600" y="1466316"/>
            <a:ext cx="10972800" cy="452596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</a:pPr>
            <a:r>
              <a:rPr lang="en-US" sz="3600" b="1" kern="1200" err="1">
                <a:solidFill>
                  <a:srgbClr val="000000"/>
                </a:solidFill>
              </a:rPr>
              <a:t>การ</a:t>
            </a:r>
            <a:r>
              <a:rPr lang="th-TH" sz="3600" b="1" kern="1200">
                <a:solidFill>
                  <a:srgbClr val="000000"/>
                </a:solidFill>
              </a:rPr>
              <a:t>ตรวจสอบสถานะ </a:t>
            </a:r>
            <a:r>
              <a:rPr lang="en-US" sz="3600" b="1" kern="1200">
                <a:solidFill>
                  <a:srgbClr val="000000"/>
                </a:solidFill>
              </a:rPr>
              <a:t>Server </a:t>
            </a:r>
          </a:p>
          <a:p>
            <a:pPr marL="457200" indent="-457200" defTabSz="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th-TH" sz="3200" kern="1200">
                <a:solidFill>
                  <a:schemeClr val="tx2"/>
                </a:solidFill>
              </a:rPr>
              <a:t>สั่งโดยใช้คำสั่ง</a:t>
            </a:r>
            <a:r>
              <a:rPr lang="th-TH" sz="3200">
                <a:solidFill>
                  <a:schemeClr val="tx2"/>
                </a:solidFill>
              </a:rPr>
              <a:t> </a:t>
            </a:r>
            <a:r>
              <a:rPr lang="en-US" sz="3200" err="1">
                <a:solidFill>
                  <a:srgbClr val="800000"/>
                </a:solidFill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attacker_traffi</a:t>
            </a:r>
            <a:r>
              <a:rPr lang="en-US" sz="3200" err="1">
                <a:solidFill>
                  <a:srgbClr val="800000"/>
                </a:solidFill>
                <a:latin typeface="TH Sarabun New" panose="020B0500040200020003" pitchFamily="34" charset="-34"/>
                <a:ea typeface="Times New Roman" panose="02020603050405020304" pitchFamily="18" charset="0"/>
              </a:rPr>
              <a:t>c</a:t>
            </a:r>
            <a:endParaRPr lang="en-US" sz="3200">
              <a:solidFill>
                <a:srgbClr val="800000"/>
              </a:solidFill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1893FC7-A547-4769-622C-711503DF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823"/>
          <a:stretch/>
        </p:blipFill>
        <p:spPr>
          <a:xfrm>
            <a:off x="2652331" y="2759551"/>
            <a:ext cx="6887337" cy="35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8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FA831-01E3-DDF1-F7C2-5385A83B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F6CE-7083-61B0-5FDC-2D6198141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/>
              <a:t> </a:t>
            </a:r>
            <a:r>
              <a:rPr lang="th-TH" b="1" kern="1200"/>
              <a:t>มอดูลผู้โจมตี</a:t>
            </a:r>
            <a:r>
              <a:rPr lang="en-US" b="1" kern="1200"/>
              <a:t>: </a:t>
            </a:r>
            <a:r>
              <a:rPr lang="th-TH" b="1" kern="1200"/>
              <a:t>การสร้างโปรแกรมการโจมตี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20930-41B7-EEDB-0332-9ADFB718F114}"/>
              </a:ext>
            </a:extLst>
          </p:cNvPr>
          <p:cNvSpPr txBox="1"/>
          <p:nvPr/>
        </p:nvSpPr>
        <p:spPr>
          <a:xfrm>
            <a:off x="6191250" y="1600201"/>
            <a:ext cx="5391150" cy="452596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</a:pPr>
            <a:r>
              <a:rPr lang="en-US" sz="3600" b="1" kern="1200" err="1">
                <a:solidFill>
                  <a:srgbClr val="000000"/>
                </a:solidFill>
              </a:rPr>
              <a:t>การโจมตีด้วย</a:t>
            </a:r>
            <a:r>
              <a:rPr lang="en-US" sz="3600" b="1" kern="1200">
                <a:solidFill>
                  <a:srgbClr val="000000"/>
                </a:solidFill>
              </a:rPr>
              <a:t> TCP Packet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3200" b="1" kern="1200">
                <a:solidFill>
                  <a:srgbClr val="C00000"/>
                </a:solidFill>
              </a:rPr>
              <a:t>TCP Flood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th-TH" sz="3200" kern="1200">
                <a:solidFill>
                  <a:schemeClr val="tx2"/>
                </a:solidFill>
              </a:rPr>
              <a:t>สั่งโดยใช้คำสั่ง</a:t>
            </a:r>
            <a:r>
              <a:rPr lang="th-TH" sz="3200">
                <a:solidFill>
                  <a:schemeClr val="tx2"/>
                </a:solidFill>
              </a:rPr>
              <a:t> </a:t>
            </a:r>
            <a:r>
              <a:rPr lang="en-US" sz="3200" err="1">
                <a:solidFill>
                  <a:srgbClr val="C00000"/>
                </a:solidFill>
              </a:rPr>
              <a:t>tcp_attack</a:t>
            </a:r>
            <a:r>
              <a:rPr lang="en-US" sz="3200">
                <a:solidFill>
                  <a:srgbClr val="C00000"/>
                </a:solidFill>
              </a:rPr>
              <a:t> &lt;</a:t>
            </a:r>
            <a:r>
              <a:rPr lang="en-US" sz="3200" err="1">
                <a:solidFill>
                  <a:srgbClr val="C00000"/>
                </a:solidFill>
              </a:rPr>
              <a:t>pps</a:t>
            </a:r>
            <a:r>
              <a:rPr lang="en-US" sz="3200">
                <a:solidFill>
                  <a:srgbClr val="C00000"/>
                </a:solidFill>
              </a:rPr>
              <a:t>&gt;</a:t>
            </a:r>
            <a:endParaRPr lang="en-US" sz="3200" kern="120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011B-559A-6667-B83F-F9D4D5EA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A4C7AFE-C84E-2510-71B1-20D218951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1" t="1" r="32636" b="11117"/>
          <a:stretch/>
        </p:blipFill>
        <p:spPr bwMode="auto">
          <a:xfrm>
            <a:off x="1245824" y="1417638"/>
            <a:ext cx="4273826" cy="48588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9175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34F38-2507-1EC1-ABB7-16B2F86A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18BF-C102-9172-1FA0-36AE6246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/>
              <a:t> </a:t>
            </a:r>
            <a:r>
              <a:rPr lang="th-TH" b="1" kern="1200"/>
              <a:t>มอดูลผู้โจมตี</a:t>
            </a:r>
            <a:r>
              <a:rPr lang="en-US" b="1" kern="1200"/>
              <a:t>: </a:t>
            </a:r>
            <a:r>
              <a:rPr lang="th-TH" b="1" kern="1200"/>
              <a:t>การสร้างโปรแกรมการโจมตี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D6FC3-2861-DFF6-2ACA-CCDBC9B3732C}"/>
              </a:ext>
            </a:extLst>
          </p:cNvPr>
          <p:cNvSpPr txBox="1"/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</a:pPr>
            <a:r>
              <a:rPr lang="en-US" sz="3600" b="1" kern="1200" err="1">
                <a:solidFill>
                  <a:srgbClr val="000000"/>
                </a:solidFill>
              </a:rPr>
              <a:t>การโจมตีด้วย</a:t>
            </a:r>
            <a:r>
              <a:rPr lang="en-US" sz="3600" b="1" kern="1200">
                <a:solidFill>
                  <a:srgbClr val="000000"/>
                </a:solidFill>
              </a:rPr>
              <a:t> TCP Packet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3200" b="1" kern="1200">
                <a:solidFill>
                  <a:srgbClr val="C00000"/>
                </a:solidFill>
              </a:rPr>
              <a:t>TCP Flood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th-TH" sz="3200" kern="1200">
                <a:solidFill>
                  <a:schemeClr val="tx2"/>
                </a:solidFill>
              </a:rPr>
              <a:t>สั่งโดยใช้คำสั่ง</a:t>
            </a:r>
            <a:r>
              <a:rPr lang="th-TH" sz="3200">
                <a:solidFill>
                  <a:schemeClr val="tx2"/>
                </a:solidFill>
              </a:rPr>
              <a:t> </a:t>
            </a:r>
            <a:r>
              <a:rPr lang="en-US" sz="3200" err="1">
                <a:solidFill>
                  <a:srgbClr val="C00000"/>
                </a:solidFill>
              </a:rPr>
              <a:t>tcp_attack</a:t>
            </a:r>
            <a:r>
              <a:rPr lang="en-US" sz="3200">
                <a:solidFill>
                  <a:srgbClr val="C00000"/>
                </a:solidFill>
              </a:rPr>
              <a:t> &lt;</a:t>
            </a:r>
            <a:r>
              <a:rPr lang="en-US" sz="3200" err="1">
                <a:solidFill>
                  <a:srgbClr val="C00000"/>
                </a:solidFill>
              </a:rPr>
              <a:t>pps</a:t>
            </a:r>
            <a:r>
              <a:rPr lang="en-US" sz="3200">
                <a:solidFill>
                  <a:srgbClr val="C00000"/>
                </a:solidFill>
              </a:rPr>
              <a:t>&gt;</a:t>
            </a:r>
            <a:endParaRPr lang="en-US" sz="3200" kern="120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48CE0-D271-8BB4-400E-04E78F5D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733A398-4292-6F81-DDD2-8B9527B9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6" y="3611563"/>
            <a:ext cx="11348444" cy="2697164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04A3D96-2A1D-A4A1-B9B3-D1B5736F24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5073" b="84623"/>
          <a:stretch/>
        </p:blipFill>
        <p:spPr>
          <a:xfrm>
            <a:off x="233956" y="3429000"/>
            <a:ext cx="5810302" cy="85188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381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CA98A-1D3C-3F4F-FDF9-CC91076F2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89C1-AEC2-5987-94FC-F821805F0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/>
              <a:t> </a:t>
            </a:r>
            <a:r>
              <a:rPr lang="th-TH" b="1" kern="1200"/>
              <a:t>มอดูลผู้โจมตี</a:t>
            </a:r>
            <a:r>
              <a:rPr lang="en-US" b="1" kern="1200"/>
              <a:t>: </a:t>
            </a:r>
            <a:r>
              <a:rPr lang="th-TH" b="1" kern="1200"/>
              <a:t>การสร้างโปรแกรมการโจมตี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DCB42-7FA8-920B-19F7-16608667AE2C}"/>
              </a:ext>
            </a:extLst>
          </p:cNvPr>
          <p:cNvSpPr txBox="1"/>
          <p:nvPr/>
        </p:nvSpPr>
        <p:spPr>
          <a:xfrm>
            <a:off x="8050696" y="1600201"/>
            <a:ext cx="3531704" cy="452596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</a:pPr>
            <a:r>
              <a:rPr lang="en-US" sz="3600" b="1" kern="1200" err="1">
                <a:solidFill>
                  <a:srgbClr val="000000"/>
                </a:solidFill>
              </a:rPr>
              <a:t>การโจมตีด้วย</a:t>
            </a:r>
            <a:r>
              <a:rPr lang="en-US" sz="3600" b="1" kern="1200">
                <a:solidFill>
                  <a:srgbClr val="000000"/>
                </a:solidFill>
              </a:rPr>
              <a:t> TCP Packet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3200" b="1" kern="1200">
                <a:solidFill>
                  <a:srgbClr val="C00000"/>
                </a:solidFill>
              </a:rPr>
              <a:t>TCP Flood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th-TH" sz="3200" kern="1200">
                <a:solidFill>
                  <a:schemeClr val="tx2"/>
                </a:solidFill>
              </a:rPr>
              <a:t>สั่งโดยใช้คำสั่ง </a:t>
            </a:r>
            <a:r>
              <a:rPr lang="en-US" sz="3200" kern="1200" err="1">
                <a:solidFill>
                  <a:srgbClr val="800000"/>
                </a:solidFill>
              </a:rPr>
              <a:t>tcp</a:t>
            </a:r>
            <a:r>
              <a:rPr lang="en-US" sz="3200" err="1">
                <a:solidFill>
                  <a:srgbClr val="C00000"/>
                </a:solidFill>
              </a:rPr>
              <a:t>_attack</a:t>
            </a:r>
            <a:r>
              <a:rPr lang="en-US" sz="3200">
                <a:solidFill>
                  <a:srgbClr val="C00000"/>
                </a:solidFill>
              </a:rPr>
              <a:t> &lt;</a:t>
            </a:r>
            <a:r>
              <a:rPr lang="en-US" sz="3200" err="1">
                <a:solidFill>
                  <a:srgbClr val="C00000"/>
                </a:solidFill>
              </a:rPr>
              <a:t>pps</a:t>
            </a:r>
            <a:r>
              <a:rPr lang="en-US" sz="3200">
                <a:solidFill>
                  <a:srgbClr val="C00000"/>
                </a:solidFill>
              </a:rPr>
              <a:t>&gt;</a:t>
            </a:r>
            <a:endParaRPr lang="en-US" sz="3200" kern="1200">
              <a:solidFill>
                <a:schemeClr val="tx2"/>
              </a:solidFill>
            </a:endParaRPr>
          </a:p>
          <a:p>
            <a:pPr defTabSz="457200">
              <a:spcBef>
                <a:spcPct val="20000"/>
              </a:spcBef>
            </a:pPr>
            <a:endParaRPr lang="en-US" sz="3200" b="1" kern="120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60FAB-6AB7-7216-D062-505CAD8A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FB8861F-4ECF-20E3-F24E-7AADB5CC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29"/>
          <a:stretch/>
        </p:blipFill>
        <p:spPr>
          <a:xfrm>
            <a:off x="272774" y="1508919"/>
            <a:ext cx="7559262" cy="4708526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6AD60F2-AFED-64E4-56A1-ECC78443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348" b="96530"/>
          <a:stretch/>
        </p:blipFill>
        <p:spPr>
          <a:xfrm>
            <a:off x="272774" y="1375783"/>
            <a:ext cx="4206945" cy="44883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DD3638A-050C-6696-77A0-22207B2C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68" r="45061" b="78439"/>
          <a:stretch/>
        </p:blipFill>
        <p:spPr>
          <a:xfrm>
            <a:off x="272774" y="1690350"/>
            <a:ext cx="8310191" cy="156948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B8E12696-EB60-7AB7-B515-8CFA52C1CB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30" r="38355" b="64633"/>
          <a:stretch/>
        </p:blipFill>
        <p:spPr>
          <a:xfrm>
            <a:off x="272774" y="2227668"/>
            <a:ext cx="10937659" cy="1764049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9053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35212-A0F1-5C76-3FCA-5BEAA15A5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62BC-85A3-BD37-9FB0-C45E2BD7B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/>
              <a:t> </a:t>
            </a:r>
            <a:r>
              <a:rPr lang="th-TH" b="1" kern="1200"/>
              <a:t>มอดูลผู้โจมตี</a:t>
            </a:r>
            <a:r>
              <a:rPr lang="en-US" b="1" kern="1200"/>
              <a:t>: </a:t>
            </a:r>
            <a:r>
              <a:rPr lang="th-TH" b="1" kern="1200"/>
              <a:t>การสร้างโปรแกรมการโจมตี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7027E-3538-C7DC-453D-DD7AFD1606C8}"/>
              </a:ext>
            </a:extLst>
          </p:cNvPr>
          <p:cNvSpPr txBox="1"/>
          <p:nvPr/>
        </p:nvSpPr>
        <p:spPr>
          <a:xfrm>
            <a:off x="6191250" y="1600201"/>
            <a:ext cx="5391150" cy="452596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</a:pPr>
            <a:r>
              <a:rPr lang="en-US" sz="3600" b="1" kern="1200" err="1">
                <a:solidFill>
                  <a:srgbClr val="000000"/>
                </a:solidFill>
              </a:rPr>
              <a:t>การโจมตีด้วย</a:t>
            </a:r>
            <a:r>
              <a:rPr lang="en-US" sz="3600" b="1" kern="1200">
                <a:solidFill>
                  <a:srgbClr val="000000"/>
                </a:solidFill>
              </a:rPr>
              <a:t> TCP Packet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3200" b="1" kern="1200">
                <a:solidFill>
                  <a:srgbClr val="C00000"/>
                </a:solidFill>
              </a:rPr>
              <a:t>TCP Spoofed IP Flood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th-TH" sz="3200" kern="1200">
                <a:solidFill>
                  <a:schemeClr val="tx2"/>
                </a:solidFill>
              </a:rPr>
              <a:t>สั่งโดยใช้คำสั่ง</a:t>
            </a:r>
            <a:r>
              <a:rPr lang="th-TH" sz="3200">
                <a:solidFill>
                  <a:schemeClr val="tx2"/>
                </a:solidFill>
              </a:rPr>
              <a:t> </a:t>
            </a:r>
            <a:r>
              <a:rPr lang="en-US" sz="3200" err="1">
                <a:solidFill>
                  <a:srgbClr val="C00000"/>
                </a:solidFill>
              </a:rPr>
              <a:t>spoof_attack</a:t>
            </a:r>
            <a:r>
              <a:rPr lang="en-US" sz="3200">
                <a:solidFill>
                  <a:srgbClr val="C00000"/>
                </a:solidFill>
              </a:rPr>
              <a:t> &lt;</a:t>
            </a:r>
            <a:r>
              <a:rPr lang="en-US" sz="3200" err="1">
                <a:solidFill>
                  <a:srgbClr val="C00000"/>
                </a:solidFill>
              </a:rPr>
              <a:t>pps</a:t>
            </a:r>
            <a:r>
              <a:rPr lang="en-US" sz="3200">
                <a:solidFill>
                  <a:srgbClr val="C00000"/>
                </a:solidFill>
              </a:rPr>
              <a:t>&gt;</a:t>
            </a:r>
            <a:endParaRPr lang="en-US" sz="3200" kern="1200">
              <a:solidFill>
                <a:schemeClr val="tx2"/>
              </a:solidFill>
            </a:endParaRPr>
          </a:p>
          <a:p>
            <a:pPr defTabSz="457200">
              <a:spcBef>
                <a:spcPct val="20000"/>
              </a:spcBef>
            </a:pPr>
            <a:endParaRPr lang="en-US" sz="3200" b="1" kern="120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BE23A-03CB-CD4A-0396-2C3FCD6F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5221029-DCD1-B3E5-5055-020BD50E8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5" r="34199" b="34353"/>
          <a:stretch/>
        </p:blipFill>
        <p:spPr bwMode="auto">
          <a:xfrm>
            <a:off x="1070887" y="1600201"/>
            <a:ext cx="4929864" cy="43494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6681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3DCA-D3EA-B336-F7EB-95AB78312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CDA0-BA9C-D22E-D7E2-098B10F6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/>
              <a:t> </a:t>
            </a:r>
            <a:r>
              <a:rPr lang="th-TH" b="1" kern="1200"/>
              <a:t>มอดูลผู้โจมตี</a:t>
            </a:r>
            <a:r>
              <a:rPr lang="en-US" b="1" kern="1200"/>
              <a:t>: </a:t>
            </a:r>
            <a:r>
              <a:rPr lang="th-TH" b="1" kern="1200"/>
              <a:t>การสร้างโปรแกรมการโจมตี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241B4-198A-D1E6-4F10-A5786C1A0F00}"/>
              </a:ext>
            </a:extLst>
          </p:cNvPr>
          <p:cNvSpPr txBox="1"/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</a:pPr>
            <a:r>
              <a:rPr lang="en-US" sz="3600" b="1" kern="1200" err="1">
                <a:solidFill>
                  <a:srgbClr val="000000"/>
                </a:solidFill>
              </a:rPr>
              <a:t>การโจมตีด้วย</a:t>
            </a:r>
            <a:r>
              <a:rPr lang="en-US" sz="3600" b="1" kern="1200">
                <a:solidFill>
                  <a:srgbClr val="000000"/>
                </a:solidFill>
              </a:rPr>
              <a:t> TCP Packet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3200" b="1" kern="1200">
                <a:solidFill>
                  <a:srgbClr val="C00000"/>
                </a:solidFill>
              </a:rPr>
              <a:t>TCP Spoofed IP Flood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th-TH" sz="3200" kern="1200">
                <a:solidFill>
                  <a:schemeClr val="tx2"/>
                </a:solidFill>
              </a:rPr>
              <a:t>สั่งโดยใช้คำสั่ง</a:t>
            </a:r>
            <a:r>
              <a:rPr lang="th-TH" sz="3200">
                <a:solidFill>
                  <a:schemeClr val="tx2"/>
                </a:solidFill>
              </a:rPr>
              <a:t> </a:t>
            </a:r>
            <a:r>
              <a:rPr lang="en-US" sz="3200" err="1">
                <a:solidFill>
                  <a:srgbClr val="C00000"/>
                </a:solidFill>
              </a:rPr>
              <a:t>spoof_attack</a:t>
            </a:r>
            <a:r>
              <a:rPr lang="en-US" sz="3200">
                <a:solidFill>
                  <a:srgbClr val="C00000"/>
                </a:solidFill>
              </a:rPr>
              <a:t> &lt;</a:t>
            </a:r>
            <a:r>
              <a:rPr lang="en-US" sz="3200" err="1">
                <a:solidFill>
                  <a:srgbClr val="C00000"/>
                </a:solidFill>
              </a:rPr>
              <a:t>pps</a:t>
            </a:r>
            <a:r>
              <a:rPr lang="en-US" sz="3200">
                <a:solidFill>
                  <a:srgbClr val="C00000"/>
                </a:solidFill>
              </a:rPr>
              <a:t>&gt;</a:t>
            </a:r>
            <a:endParaRPr lang="en-US" sz="3200" kern="1200">
              <a:solidFill>
                <a:schemeClr val="tx2"/>
              </a:solidFill>
            </a:endParaRPr>
          </a:p>
          <a:p>
            <a:pPr defTabSz="457200">
              <a:spcBef>
                <a:spcPct val="20000"/>
              </a:spcBef>
            </a:pPr>
            <a:endParaRPr lang="en-US" sz="3200" b="1" kern="120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72EEC-4231-D666-858C-03CC6044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015765D-F953-2A39-4932-24F33B1F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4" y="3573241"/>
            <a:ext cx="11391360" cy="2628775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5161D58-DA7C-5F86-10B7-7B1E37A8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577" b="84261"/>
          <a:stretch/>
        </p:blipFill>
        <p:spPr>
          <a:xfrm>
            <a:off x="302754" y="3390678"/>
            <a:ext cx="6386763" cy="84591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856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773CA-7383-DB1C-AAA8-BB6A9C51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13B1F-A624-0D45-EB4E-43AD8103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753"/>
            <a:ext cx="9820101" cy="85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/>
              <a:t> </a:t>
            </a:r>
            <a:r>
              <a:rPr lang="th-TH" b="1" kern="1200"/>
              <a:t>มอดูลผู้โจมตี</a:t>
            </a:r>
            <a:r>
              <a:rPr lang="en-US" b="1" kern="1200"/>
              <a:t>: </a:t>
            </a:r>
            <a:r>
              <a:rPr lang="th-TH" b="1" kern="1200"/>
              <a:t>การสร้างโปรแกรมการโจมตี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91BFD-C171-D2E7-3EC6-A034937F99F7}"/>
              </a:ext>
            </a:extLst>
          </p:cNvPr>
          <p:cNvSpPr txBox="1"/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</a:pPr>
            <a:r>
              <a:rPr lang="en-US" sz="3600" b="1" kern="1200" err="1">
                <a:solidFill>
                  <a:srgbClr val="000000"/>
                </a:solidFill>
              </a:rPr>
              <a:t>การโจมตีด้วย</a:t>
            </a:r>
            <a:r>
              <a:rPr lang="en-US" sz="3600" b="1" kern="1200">
                <a:solidFill>
                  <a:srgbClr val="000000"/>
                </a:solidFill>
              </a:rPr>
              <a:t> TCP Packet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3200" b="1" kern="1200">
                <a:solidFill>
                  <a:srgbClr val="C00000"/>
                </a:solidFill>
              </a:rPr>
              <a:t>TCP Spoofed IP Flood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th-TH" sz="3200" kern="1200">
                <a:solidFill>
                  <a:schemeClr val="tx2"/>
                </a:solidFill>
              </a:rPr>
              <a:t>สั่งโดยใช้คำสั่ง</a:t>
            </a:r>
            <a:r>
              <a:rPr lang="th-TH" sz="3200">
                <a:solidFill>
                  <a:schemeClr val="tx2"/>
                </a:solidFill>
              </a:rPr>
              <a:t> </a:t>
            </a:r>
            <a:r>
              <a:rPr lang="en-US" sz="3200" err="1">
                <a:solidFill>
                  <a:srgbClr val="C00000"/>
                </a:solidFill>
              </a:rPr>
              <a:t>spoof_attack</a:t>
            </a:r>
            <a:r>
              <a:rPr lang="en-US" sz="3200">
                <a:solidFill>
                  <a:srgbClr val="C00000"/>
                </a:solidFill>
              </a:rPr>
              <a:t> &lt;</a:t>
            </a:r>
            <a:r>
              <a:rPr lang="en-US" sz="3200" err="1">
                <a:solidFill>
                  <a:srgbClr val="C00000"/>
                </a:solidFill>
              </a:rPr>
              <a:t>pps</a:t>
            </a:r>
            <a:r>
              <a:rPr lang="en-US" sz="3200">
                <a:solidFill>
                  <a:srgbClr val="C00000"/>
                </a:solidFill>
              </a:rPr>
              <a:t>&gt;</a:t>
            </a:r>
            <a:endParaRPr lang="en-US" sz="3200" kern="1200">
              <a:solidFill>
                <a:schemeClr val="tx2"/>
              </a:solidFill>
            </a:endParaRPr>
          </a:p>
          <a:p>
            <a:pPr defTabSz="457200">
              <a:spcBef>
                <a:spcPct val="20000"/>
              </a:spcBef>
            </a:pPr>
            <a:endParaRPr lang="en-US" sz="3200" b="1" kern="120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99D6E-AA59-2A17-EFDE-67618408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59091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00352D-4569-3E41-9599-1BD1EAE34D42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D66ABDF-AC7C-730A-DEAC-38E9CCC8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4" y="3863182"/>
            <a:ext cx="11582400" cy="2223408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4496892-E6C6-0081-3841-BF2AD00D80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01" r="42110" b="22351"/>
          <a:stretch/>
        </p:blipFill>
        <p:spPr>
          <a:xfrm>
            <a:off x="152934" y="4085318"/>
            <a:ext cx="10244890" cy="2223408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E510201-28C2-CFAE-88F7-F6D3D583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6" r="80310" b="86030"/>
          <a:stretch/>
        </p:blipFill>
        <p:spPr>
          <a:xfrm>
            <a:off x="152934" y="3555265"/>
            <a:ext cx="4964318" cy="61583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7894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วงรี 19">
            <a:extLst>
              <a:ext uri="{FF2B5EF4-FFF2-40B4-BE49-F238E27FC236}">
                <a16:creationId xmlns:a16="http://schemas.microsoft.com/office/drawing/2014/main" id="{F9A7457D-0D80-0B6C-0846-35C21F24E493}"/>
              </a:ext>
            </a:extLst>
          </p:cNvPr>
          <p:cNvSpPr/>
          <p:nvPr/>
        </p:nvSpPr>
        <p:spPr>
          <a:xfrm>
            <a:off x="8731119" y="3708908"/>
            <a:ext cx="2067340" cy="2067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E99FDCE6-8F82-D710-FC84-AE9CF4CFCE2C}"/>
              </a:ext>
            </a:extLst>
          </p:cNvPr>
          <p:cNvSpPr/>
          <p:nvPr/>
        </p:nvSpPr>
        <p:spPr>
          <a:xfrm>
            <a:off x="7018563" y="3748635"/>
            <a:ext cx="2067340" cy="2067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C8338E9D-C286-EBA5-89CE-1ECFAA07FC65}"/>
              </a:ext>
            </a:extLst>
          </p:cNvPr>
          <p:cNvSpPr/>
          <p:nvPr/>
        </p:nvSpPr>
        <p:spPr>
          <a:xfrm>
            <a:off x="8756086" y="1895567"/>
            <a:ext cx="2067340" cy="2067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AFBAF7F-A066-47C7-8A9A-76CEE15BE9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65753"/>
            <a:ext cx="9820101" cy="851885"/>
          </a:xfrm>
        </p:spPr>
        <p:txBody>
          <a:bodyPr/>
          <a:lstStyle/>
          <a:p>
            <a:pPr algn="l"/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มอดูลผู้โจมตี</a:t>
            </a:r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: </a:t>
            </a:r>
            <a:r>
              <a:rPr lang="th-TH" b="1">
                <a:solidFill>
                  <a:srgbClr val="C00000"/>
                </a:solidFill>
              </a:rPr>
              <a:t>ทำไมต้องการเคลื่อนที่ผู้โจมตี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2CA6C25-BE28-5073-9913-B786954C81A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09600" y="1600201"/>
            <a:ext cx="5384800" cy="4525963"/>
          </a:xfrm>
        </p:spPr>
        <p:txBody>
          <a:bodyPr>
            <a:normAutofit fontScale="85000" lnSpcReduction="20000"/>
          </a:bodyPr>
          <a:lstStyle/>
          <a:p>
            <a:r>
              <a:rPr lang="th-TH" sz="3600" b="1"/>
              <a:t>ภัยคุกคามที่สมจริง </a:t>
            </a:r>
          </a:p>
          <a:p>
            <a:pPr marL="0" indent="0">
              <a:buNone/>
            </a:pPr>
            <a:r>
              <a:rPr lang="th-TH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th-TH" sz="3800">
                <a:solidFill>
                  <a:schemeClr val="accent4">
                    <a:lumMod val="75000"/>
                  </a:schemeClr>
                </a:solidFill>
              </a:rPr>
              <a:t>โครงข่ายไร้สายมักมาพร้อมกับความสามารถในการเคลื่อนที่ ซึ่งทำให้ผู้โจมตีสามารถเคลื่อนที่หรือเปิดการโจมตีจาก </a:t>
            </a:r>
            <a:r>
              <a:rPr lang="en-US" sz="3800">
                <a:solidFill>
                  <a:schemeClr val="accent4">
                    <a:lumMod val="75000"/>
                  </a:schemeClr>
                </a:solidFill>
              </a:rPr>
              <a:t>Botnet </a:t>
            </a:r>
            <a:r>
              <a:rPr lang="th-TH" sz="3800">
                <a:solidFill>
                  <a:schemeClr val="accent4">
                    <a:lumMod val="75000"/>
                  </a:schemeClr>
                </a:solidFill>
              </a:rPr>
              <a:t>ที่สามารถเคลื่อนที่ได้เช่นกัน </a:t>
            </a:r>
          </a:p>
          <a:p>
            <a:r>
              <a:rPr lang="th-TH" sz="3900" b="1"/>
              <a:t>ผลกระทบต่อประสิทธิภาพของการโจมตี</a:t>
            </a:r>
          </a:p>
          <a:p>
            <a:pPr marL="0" indent="0">
              <a:buNone/>
            </a:pPr>
            <a:r>
              <a:rPr lang="th-TH" sz="2400">
                <a:solidFill>
                  <a:srgbClr val="002060"/>
                </a:solidFill>
              </a:rPr>
              <a:t>	</a:t>
            </a:r>
            <a:r>
              <a:rPr lang="th-TH" sz="3500"/>
              <a:t> </a:t>
            </a:r>
            <a:r>
              <a:rPr lang="th-TH" sz="3800">
                <a:solidFill>
                  <a:schemeClr val="accent4">
                    <a:lumMod val="75000"/>
                  </a:schemeClr>
                </a:solidFill>
              </a:rPr>
              <a:t>ผู้โจมตีที่สามารถเคลื่อนที่ได้จะสามารถเพิ่มประสิทธิภาพในการใช้แบนด์วิดท์ให้ถึงขีดสุด โดยการปรับตำแหน่งของตนอย่างเหมาะสม ซึ่งช่วยให้สามารถหลีกเลี่ยงระบบตรวจจับได้ </a:t>
            </a:r>
            <a:r>
              <a:rPr lang="en-US" sz="3800">
                <a:solidFill>
                  <a:schemeClr val="accent4">
                    <a:lumMod val="75000"/>
                  </a:schemeClr>
                </a:solidFill>
              </a:rPr>
              <a:t>[1]</a:t>
            </a:r>
            <a:endParaRPr lang="en-US" sz="38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C87FABB2-FA02-9866-4B32-53CC889F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887067A9-B3A9-67EF-5D80-43377141BACC}"/>
              </a:ext>
            </a:extLst>
          </p:cNvPr>
          <p:cNvSpPr/>
          <p:nvPr/>
        </p:nvSpPr>
        <p:spPr>
          <a:xfrm>
            <a:off x="7043530" y="1826969"/>
            <a:ext cx="2067340" cy="2067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กราฟิก 8" descr="หุ่นยนต์ เส้นกรอบ">
            <a:extLst>
              <a:ext uri="{FF2B5EF4-FFF2-40B4-BE49-F238E27FC236}">
                <a16:creationId xmlns:a16="http://schemas.microsoft.com/office/drawing/2014/main" id="{BB551936-A0DF-02FD-AEF7-3C5B92093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3492" y="5299724"/>
            <a:ext cx="686012" cy="686012"/>
          </a:xfrm>
          <a:prstGeom prst="rect">
            <a:avLst/>
          </a:prstGeom>
        </p:spPr>
      </p:pic>
      <p:pic>
        <p:nvPicPr>
          <p:cNvPr id="11" name="กราฟิก 10" descr="เราเตอร์แบบไร้สาย ด้วยสีเติมแบบทึบ">
            <a:extLst>
              <a:ext uri="{FF2B5EF4-FFF2-40B4-BE49-F238E27FC236}">
                <a16:creationId xmlns:a16="http://schemas.microsoft.com/office/drawing/2014/main" id="{19C826A8-1A09-6571-B089-C6526A8A9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9089" y="4449135"/>
            <a:ext cx="606288" cy="606288"/>
          </a:xfrm>
          <a:prstGeom prst="rect">
            <a:avLst/>
          </a:prstGeom>
        </p:spPr>
      </p:pic>
      <p:pic>
        <p:nvPicPr>
          <p:cNvPr id="12" name="กราฟิก 11" descr="เราเตอร์แบบไร้สาย ด้วยสีเติมแบบทึบ">
            <a:extLst>
              <a:ext uri="{FF2B5EF4-FFF2-40B4-BE49-F238E27FC236}">
                <a16:creationId xmlns:a16="http://schemas.microsoft.com/office/drawing/2014/main" id="{C4959A27-C7E5-4F0A-FC89-E5E41E4B3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7935" y="2576918"/>
            <a:ext cx="567442" cy="567442"/>
          </a:xfrm>
          <a:prstGeom prst="rect">
            <a:avLst/>
          </a:prstGeom>
        </p:spPr>
      </p:pic>
      <p:pic>
        <p:nvPicPr>
          <p:cNvPr id="13" name="กราฟิก 12" descr="เราเตอร์แบบไร้สาย ด้วยสีเติมแบบทึบ">
            <a:extLst>
              <a:ext uri="{FF2B5EF4-FFF2-40B4-BE49-F238E27FC236}">
                <a16:creationId xmlns:a16="http://schemas.microsoft.com/office/drawing/2014/main" id="{F128A256-0E0E-8DC3-01F1-74729EACE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6035" y="2576918"/>
            <a:ext cx="567442" cy="567442"/>
          </a:xfrm>
          <a:prstGeom prst="rect">
            <a:avLst/>
          </a:prstGeom>
        </p:spPr>
      </p:pic>
      <p:pic>
        <p:nvPicPr>
          <p:cNvPr id="14" name="กราฟิก 13" descr="เราเตอร์แบบไร้สาย ด้วยสีเติมแบบทึบ">
            <a:extLst>
              <a:ext uri="{FF2B5EF4-FFF2-40B4-BE49-F238E27FC236}">
                <a16:creationId xmlns:a16="http://schemas.microsoft.com/office/drawing/2014/main" id="{3B056F8D-3B2B-6125-FE74-528FEF133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7189" y="4449135"/>
            <a:ext cx="606288" cy="606288"/>
          </a:xfrm>
          <a:prstGeom prst="rect">
            <a:avLst/>
          </a:prstGeom>
        </p:spPr>
      </p:pic>
      <p:pic>
        <p:nvPicPr>
          <p:cNvPr id="21" name="กราฟิก 20" descr="มอนิเตอร์ เส้นกรอบ">
            <a:extLst>
              <a:ext uri="{FF2B5EF4-FFF2-40B4-BE49-F238E27FC236}">
                <a16:creationId xmlns:a16="http://schemas.microsoft.com/office/drawing/2014/main" id="{524F7C3B-78DD-9B4D-B21E-32136A199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6713" y="2088495"/>
            <a:ext cx="705678" cy="705678"/>
          </a:xfrm>
          <a:prstGeom prst="rect">
            <a:avLst/>
          </a:prstGeom>
        </p:spPr>
      </p:pic>
      <p:cxnSp>
        <p:nvCxnSpPr>
          <p:cNvPr id="26" name="ตัวเชื่อมต่อตรง 25">
            <a:extLst>
              <a:ext uri="{FF2B5EF4-FFF2-40B4-BE49-F238E27FC236}">
                <a16:creationId xmlns:a16="http://schemas.microsoft.com/office/drawing/2014/main" id="{FBF45DB8-B53B-6820-8C3A-92A0F399A7CF}"/>
              </a:ext>
            </a:extLst>
          </p:cNvPr>
          <p:cNvCxnSpPr/>
          <p:nvPr/>
        </p:nvCxnSpPr>
        <p:spPr>
          <a:xfrm flipH="1" flipV="1">
            <a:off x="9909313" y="5299724"/>
            <a:ext cx="765313" cy="604119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ตัวเชื่อมต่อตรง 26">
            <a:extLst>
              <a:ext uri="{FF2B5EF4-FFF2-40B4-BE49-F238E27FC236}">
                <a16:creationId xmlns:a16="http://schemas.microsoft.com/office/drawing/2014/main" id="{C1160E99-49C8-30C5-C21E-A8793E54FF6D}"/>
              </a:ext>
            </a:extLst>
          </p:cNvPr>
          <p:cNvCxnSpPr>
            <a:cxnSpLocks/>
          </p:cNvCxnSpPr>
          <p:nvPr/>
        </p:nvCxnSpPr>
        <p:spPr>
          <a:xfrm flipV="1">
            <a:off x="8355377" y="5299724"/>
            <a:ext cx="1553936" cy="241927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ตัวเชื่อมต่อตรง 29">
            <a:extLst>
              <a:ext uri="{FF2B5EF4-FFF2-40B4-BE49-F238E27FC236}">
                <a16:creationId xmlns:a16="http://schemas.microsoft.com/office/drawing/2014/main" id="{F3A71459-6677-6034-C8C3-CC579D8CD101}"/>
              </a:ext>
            </a:extLst>
          </p:cNvPr>
          <p:cNvCxnSpPr>
            <a:cxnSpLocks/>
          </p:cNvCxnSpPr>
          <p:nvPr/>
        </p:nvCxnSpPr>
        <p:spPr>
          <a:xfrm>
            <a:off x="7649552" y="2988083"/>
            <a:ext cx="705825" cy="2549903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>
            <a:extLst>
              <a:ext uri="{FF2B5EF4-FFF2-40B4-BE49-F238E27FC236}">
                <a16:creationId xmlns:a16="http://schemas.microsoft.com/office/drawing/2014/main" id="{48702420-D439-4A19-DCA7-DB573A82E3AD}"/>
              </a:ext>
            </a:extLst>
          </p:cNvPr>
          <p:cNvCxnSpPr>
            <a:cxnSpLocks/>
          </p:cNvCxnSpPr>
          <p:nvPr/>
        </p:nvCxnSpPr>
        <p:spPr>
          <a:xfrm flipH="1">
            <a:off x="7649552" y="1582124"/>
            <a:ext cx="422104" cy="144571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ตัวเชื่อมต่อตรง 35">
            <a:extLst>
              <a:ext uri="{FF2B5EF4-FFF2-40B4-BE49-F238E27FC236}">
                <a16:creationId xmlns:a16="http://schemas.microsoft.com/office/drawing/2014/main" id="{A2E237CA-F74C-4220-26BF-B6891CDDF3D6}"/>
              </a:ext>
            </a:extLst>
          </p:cNvPr>
          <p:cNvCxnSpPr>
            <a:cxnSpLocks/>
          </p:cNvCxnSpPr>
          <p:nvPr/>
        </p:nvCxnSpPr>
        <p:spPr>
          <a:xfrm flipH="1" flipV="1">
            <a:off x="8077200" y="1614364"/>
            <a:ext cx="1319803" cy="1755001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ตัวเชื่อมต่อตรง 38">
            <a:extLst>
              <a:ext uri="{FF2B5EF4-FFF2-40B4-BE49-F238E27FC236}">
                <a16:creationId xmlns:a16="http://schemas.microsoft.com/office/drawing/2014/main" id="{761C8058-0EC7-AE40-00D0-493F93B6E1C5}"/>
              </a:ext>
            </a:extLst>
          </p:cNvPr>
          <p:cNvCxnSpPr>
            <a:cxnSpLocks/>
          </p:cNvCxnSpPr>
          <p:nvPr/>
        </p:nvCxnSpPr>
        <p:spPr>
          <a:xfrm flipH="1" flipV="1">
            <a:off x="9397003" y="3314775"/>
            <a:ext cx="1777198" cy="1720677"/>
          </a:xfrm>
          <a:prstGeom prst="line">
            <a:avLst/>
          </a:prstGeom>
          <a:ln>
            <a:solidFill>
              <a:srgbClr val="C00000"/>
            </a:solidFill>
            <a:prstDash val="sysDash"/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FA426AF7-0233-308E-098C-4D19A756D548}"/>
              </a:ext>
            </a:extLst>
          </p:cNvPr>
          <p:cNvSpPr txBox="1"/>
          <p:nvPr/>
        </p:nvSpPr>
        <p:spPr>
          <a:xfrm>
            <a:off x="471868" y="6386166"/>
            <a:ext cx="10202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[1] M. Stojanovic, V. </a:t>
            </a:r>
            <a:r>
              <a:rPr lang="en-US" sz="1400" err="1"/>
              <a:t>Acimovic-Raspopovic</a:t>
            </a:r>
            <a:r>
              <a:rPr lang="en-US" sz="1400"/>
              <a:t>, and V. </a:t>
            </a:r>
            <a:r>
              <a:rPr lang="en-US" sz="1400" err="1"/>
              <a:t>Timcenko</a:t>
            </a:r>
            <a:r>
              <a:rPr lang="en-US" sz="1400"/>
              <a:t>, “The Impact of Mobility Patterns on MANET Vulnerability to DDoS Attacks”, Electronics and Electrical Engineering, no. 3(119), pp. 29–34, 2012.</a:t>
            </a:r>
          </a:p>
        </p:txBody>
      </p:sp>
    </p:spTree>
    <p:extLst>
      <p:ext uri="{BB962C8B-B14F-4D97-AF65-F5344CB8AC3E}">
        <p14:creationId xmlns:p14="http://schemas.microsoft.com/office/powerpoint/2010/main" val="32244532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490DD-54EA-5FD8-030A-8B94224AE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53A495C-21BE-324A-0E02-CCADD530CD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65753"/>
            <a:ext cx="9820101" cy="851885"/>
          </a:xfrm>
        </p:spPr>
        <p:txBody>
          <a:bodyPr/>
          <a:lstStyle/>
          <a:p>
            <a:pPr algn="l"/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มอดูลผู้โจมตี</a:t>
            </a:r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: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ผู้ใช้ทั่วไป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95681C5-035C-8813-FD2A-08DD62192A0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th-TH" sz="3600" b="1"/>
              <a:t>ผู้ใช้ที่ใช้คำขอ </a:t>
            </a:r>
            <a:r>
              <a:rPr lang="en-US" sz="3600" b="1"/>
              <a:t>HTTP</a:t>
            </a:r>
            <a:endParaRPr lang="th-TH" sz="3600" b="1"/>
          </a:p>
          <a:p>
            <a:pPr marL="0" indent="0">
              <a:buNone/>
            </a:pPr>
            <a:r>
              <a:rPr lang="th-T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th-TH">
                <a:effectLst/>
                <a:ea typeface="Times New Roman" panose="02020603050405020304" pitchFamily="18" charset="0"/>
                <a:cs typeface="TH Sarabun New" panose="020B0500040200020003" pitchFamily="34" charset="-34"/>
              </a:rPr>
              <a:t>สร้างไฟล์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genC.sh </a:t>
            </a:r>
            <a:r>
              <a:rPr lang="th-TH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ซึ่งใช้คำสั่ง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C00000"/>
                </a:solidFill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curl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สำหรับส่งคำขอ 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HTTP </a:t>
            </a:r>
            <a:r>
              <a:rPr lang="th-TH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ไปยัง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Server </a:t>
            </a:r>
            <a:r>
              <a:rPr lang="th-TH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เป้าหมายอย่างต่อเนื่อง โดยสคริปต์จะทำการส่งคำขอแบบวนลูป</a:t>
            </a:r>
            <a:endParaRPr lang="en-US">
              <a:effectLst/>
              <a:latin typeface="TH Sarabun New" panose="020B0500040200020003" pitchFamily="34" charset="-34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>
                <a:effectLst/>
                <a:ea typeface="Times New Roman" panose="02020603050405020304" pitchFamily="18" charset="0"/>
                <a:cs typeface="TH Sarabun New" panose="020B0500040200020003" pitchFamily="34" charset="-34"/>
              </a:rPr>
              <a:t>	</a:t>
            </a:r>
            <a:r>
              <a:rPr lang="th-TH">
                <a:effectLst/>
                <a:ea typeface="Times New Roman" panose="02020603050405020304" pitchFamily="18" charset="0"/>
                <a:cs typeface="TH Sarabun New" panose="020B0500040200020003" pitchFamily="34" charset="-34"/>
              </a:rPr>
              <a:t>ระหว่างแต่ละคำขอ จะมีการหน่วงเวลาก่อนส่งคำขอถัดไปโดยใช้การสุ่มค่าตามการกระจายแบบ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C00000"/>
                </a:solidFill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Uniform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ในช่วงเวลา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C00000"/>
                </a:solidFill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0.2–0.8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วินาที</a:t>
            </a:r>
            <a:endParaRPr lang="en-US">
              <a:effectLst/>
              <a:latin typeface="TH Sarabun New" panose="020B0500040200020003" pitchFamily="34" charset="-34"/>
              <a:ea typeface="Times New Roman" panose="02020603050405020304" pitchFamily="18" charset="0"/>
            </a:endParaRP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331944A-F982-AB1B-586D-D04DB81B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B0FE7F8-337A-DBF0-5438-36C97AF2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472" y="4438760"/>
            <a:ext cx="1817528" cy="1360288"/>
          </a:xfrm>
          <a:prstGeom prst="rect">
            <a:avLst/>
          </a:prstGeom>
        </p:spPr>
      </p:pic>
      <p:pic>
        <p:nvPicPr>
          <p:cNvPr id="7" name="Picture 2" descr="ไม่มีคำอธิบาย">
            <a:extLst>
              <a:ext uri="{FF2B5EF4-FFF2-40B4-BE49-F238E27FC236}">
                <a16:creationId xmlns:a16="http://schemas.microsoft.com/office/drawing/2014/main" id="{219173CC-E587-91D9-F780-1C5C1914B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98" y="4732005"/>
            <a:ext cx="168042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6E1C27-B22E-C309-2FAC-B25F5078A78E}"/>
              </a:ext>
            </a:extLst>
          </p:cNvPr>
          <p:cNvCxnSpPr>
            <a:cxnSpLocks/>
          </p:cNvCxnSpPr>
          <p:nvPr/>
        </p:nvCxnSpPr>
        <p:spPr>
          <a:xfrm>
            <a:off x="3373119" y="5600685"/>
            <a:ext cx="1376149" cy="10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8">
            <a:extLst>
              <a:ext uri="{FF2B5EF4-FFF2-40B4-BE49-F238E27FC236}">
                <a16:creationId xmlns:a16="http://schemas.microsoft.com/office/drawing/2014/main" id="{DA488139-D8CC-7706-E2DF-69C4EF87D576}"/>
              </a:ext>
            </a:extLst>
          </p:cNvPr>
          <p:cNvCxnSpPr>
            <a:cxnSpLocks/>
          </p:cNvCxnSpPr>
          <p:nvPr/>
        </p:nvCxnSpPr>
        <p:spPr>
          <a:xfrm>
            <a:off x="6096000" y="5605983"/>
            <a:ext cx="2078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8" descr="NGINX, Inc.">
            <a:extLst>
              <a:ext uri="{FF2B5EF4-FFF2-40B4-BE49-F238E27FC236}">
                <a16:creationId xmlns:a16="http://schemas.microsoft.com/office/drawing/2014/main" id="{B75B5438-36AB-205E-318B-07FCA531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1" y="4935205"/>
            <a:ext cx="1190959" cy="11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8F698999-1543-D37A-6307-A2C4BC18F094}"/>
              </a:ext>
            </a:extLst>
          </p:cNvPr>
          <p:cNvSpPr txBox="1"/>
          <p:nvPr/>
        </p:nvSpPr>
        <p:spPr>
          <a:xfrm>
            <a:off x="1831709" y="5968011"/>
            <a:ext cx="131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Web user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0871CAF1-60FC-3CDA-4B81-5074A3B46469}"/>
              </a:ext>
            </a:extLst>
          </p:cNvPr>
          <p:cNvSpPr txBox="1"/>
          <p:nvPr/>
        </p:nvSpPr>
        <p:spPr>
          <a:xfrm>
            <a:off x="4556642" y="6030352"/>
            <a:ext cx="2078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NGINX (Server1)</a:t>
            </a:r>
          </a:p>
        </p:txBody>
      </p:sp>
      <p:cxnSp>
        <p:nvCxnSpPr>
          <p:cNvPr id="25" name="Straight Arrow Connector 14">
            <a:extLst>
              <a:ext uri="{FF2B5EF4-FFF2-40B4-BE49-F238E27FC236}">
                <a16:creationId xmlns:a16="http://schemas.microsoft.com/office/drawing/2014/main" id="{A1C6A360-2775-3378-178E-D78EF2375C4D}"/>
              </a:ext>
            </a:extLst>
          </p:cNvPr>
          <p:cNvCxnSpPr>
            <a:cxnSpLocks/>
          </p:cNvCxnSpPr>
          <p:nvPr/>
        </p:nvCxnSpPr>
        <p:spPr>
          <a:xfrm flipH="1">
            <a:off x="6057900" y="5379969"/>
            <a:ext cx="21161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5">
            <a:extLst>
              <a:ext uri="{FF2B5EF4-FFF2-40B4-BE49-F238E27FC236}">
                <a16:creationId xmlns:a16="http://schemas.microsoft.com/office/drawing/2014/main" id="{FD10D4FC-88EF-DE7A-6187-CBD9B5E59E5B}"/>
              </a:ext>
            </a:extLst>
          </p:cNvPr>
          <p:cNvCxnSpPr>
            <a:cxnSpLocks/>
          </p:cNvCxnSpPr>
          <p:nvPr/>
        </p:nvCxnSpPr>
        <p:spPr>
          <a:xfrm flipH="1">
            <a:off x="3373119" y="5334559"/>
            <a:ext cx="137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18">
            <a:extLst>
              <a:ext uri="{FF2B5EF4-FFF2-40B4-BE49-F238E27FC236}">
                <a16:creationId xmlns:a16="http://schemas.microsoft.com/office/drawing/2014/main" id="{228489EA-750E-9E8B-521B-E16555D77DBB}"/>
              </a:ext>
            </a:extLst>
          </p:cNvPr>
          <p:cNvSpPr txBox="1"/>
          <p:nvPr/>
        </p:nvSpPr>
        <p:spPr>
          <a:xfrm>
            <a:off x="8296221" y="5523230"/>
            <a:ext cx="2438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Docker container1</a:t>
            </a:r>
          </a:p>
          <a:p>
            <a:r>
              <a:rPr lang="en-US" sz="2800" b="1"/>
              <a:t>(Backend Server1)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A024F9CF-DAB9-0631-D7CB-4D1A038FB775}"/>
              </a:ext>
            </a:extLst>
          </p:cNvPr>
          <p:cNvSpPr txBox="1"/>
          <p:nvPr/>
        </p:nvSpPr>
        <p:spPr>
          <a:xfrm>
            <a:off x="1671730" y="4501747"/>
            <a:ext cx="16215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Request HTTP</a:t>
            </a:r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CDB2C9AE-3365-3896-99CF-777CBC9E1219}"/>
              </a:ext>
            </a:extLst>
          </p:cNvPr>
          <p:cNvSpPr txBox="1"/>
          <p:nvPr/>
        </p:nvSpPr>
        <p:spPr>
          <a:xfrm>
            <a:off x="4900497" y="4508381"/>
            <a:ext cx="168042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Request HTTP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AAF9BA3E-60CA-FEDF-801F-28E1E3D038BA}"/>
              </a:ext>
            </a:extLst>
          </p:cNvPr>
          <p:cNvSpPr txBox="1"/>
          <p:nvPr/>
        </p:nvSpPr>
        <p:spPr>
          <a:xfrm>
            <a:off x="8681625" y="4111644"/>
            <a:ext cx="113922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3865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24726 0.012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3125 -0.1462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61 0.01158 L -0.29635 0.09815 L -0.55182 0.09514 " pathEditMode="relative" ptsTypes="AAA">
                                      <p:cBhvr>
                                        <p:cTn id="3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2" grpId="2" animBg="1"/>
      <p:bldP spid="3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1B55E-5CA5-0E0B-ECDA-8C4253B79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0C525CF-6CFA-AFA0-0A7A-A817B867A8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65753"/>
            <a:ext cx="9820101" cy="851885"/>
          </a:xfrm>
        </p:spPr>
        <p:txBody>
          <a:bodyPr/>
          <a:lstStyle/>
          <a:p>
            <a:pPr algn="l"/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มอดูลผู้โจมตี</a:t>
            </a:r>
            <a:r>
              <a:rPr lang="en-US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: </a:t>
            </a:r>
            <a:r>
              <a:rPr lang="th-TH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ผู้ใช้ทั่วไป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F78CB7D-D399-0C1C-E77B-E0850A9C90D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th-TH" sz="3600" b="1"/>
              <a:t>ผู้ใช้ที่ใช้คำขอ </a:t>
            </a:r>
            <a:r>
              <a:rPr lang="en-US" sz="3600" b="1"/>
              <a:t>ICMP</a:t>
            </a:r>
            <a:endParaRPr lang="th-TH" sz="3600" b="1"/>
          </a:p>
          <a:p>
            <a:pPr marL="0" indent="0">
              <a:buNone/>
            </a:pPr>
            <a:r>
              <a:rPr lang="th-TH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th-TH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สร้างไฟล์</a:t>
            </a: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genP.sh 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ซึ่งใช้คำสั่ง</a:t>
            </a: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r>
              <a:rPr lang="en-US" b="1">
                <a:solidFill>
                  <a:srgbClr val="C0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ping</a:t>
            </a: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เพื่อส่ง</a:t>
            </a: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Packet 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ไปยัง </a:t>
            </a:r>
            <a:r>
              <a:rPr lang="en-US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Server </a:t>
            </a:r>
            <a:r>
              <a:rPr lang="th-TH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เป้าหมายอย่างต่อเนื่อง โดยสคริปต์ดังกล่าวจะทำงานในลักษณะวนลูป</a:t>
            </a:r>
            <a:r>
              <a:rPr lang="en-US">
                <a:effectLst/>
                <a:ea typeface="Times New Roman" panose="02020603050405020304" pitchFamily="18" charset="0"/>
                <a:cs typeface="TH Sarabun New" panose="020B0500040200020003" pitchFamily="34" charset="-34"/>
              </a:rPr>
              <a:t>	</a:t>
            </a:r>
          </a:p>
          <a:p>
            <a:pPr marL="0" indent="0">
              <a:buNone/>
            </a:pPr>
            <a:r>
              <a:rPr lang="en-US">
                <a:effectLst/>
                <a:ea typeface="Times New Roman" panose="02020603050405020304" pitchFamily="18" charset="0"/>
                <a:cs typeface="TH Sarabun New" panose="020B0500040200020003" pitchFamily="34" charset="-34"/>
              </a:rPr>
              <a:t>	</a:t>
            </a:r>
            <a:r>
              <a:rPr lang="th-TH">
                <a:effectLst/>
                <a:ea typeface="Times New Roman" panose="02020603050405020304" pitchFamily="18" charset="0"/>
                <a:cs typeface="TH Sarabun New" panose="020B0500040200020003" pitchFamily="34" charset="-34"/>
              </a:rPr>
              <a:t>ระหว่างการส่ง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Packet </a:t>
            </a:r>
            <a:r>
              <a:rPr lang="th-TH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แต่ละชุด จะมีการหน่วงเวลาแบบสุ่มก่อนทำการส่งถัดไป โดยการสุ่มดังกล่าวอิงตามการกระจายแบบ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C00000"/>
                </a:solidFill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Uniform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ในช่วงเวลา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C00000"/>
                </a:solidFill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0.2–0.8</a:t>
            </a:r>
            <a:r>
              <a:rPr lang="en-US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 </a:t>
            </a:r>
            <a:r>
              <a:rPr lang="th-TH">
                <a:effectLst/>
                <a:latin typeface="TH Sarabun New" panose="020B0500040200020003" pitchFamily="34" charset="-34"/>
                <a:ea typeface="Times New Roman" panose="02020603050405020304" pitchFamily="18" charset="0"/>
              </a:rPr>
              <a:t>วินาที</a:t>
            </a:r>
            <a:endParaRPr lang="en-US">
              <a:effectLst/>
              <a:latin typeface="TH Sarabun New" panose="020B0500040200020003" pitchFamily="34" charset="-34"/>
              <a:ea typeface="Times New Roman" panose="02020603050405020304" pitchFamily="18" charset="0"/>
            </a:endParaRP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FE19F3E-ABD6-5CBF-43A8-396E5E27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F19A71-1721-ED13-A1EE-0EB60F92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472" y="4438760"/>
            <a:ext cx="1817528" cy="1360288"/>
          </a:xfrm>
          <a:prstGeom prst="rect">
            <a:avLst/>
          </a:prstGeom>
        </p:spPr>
      </p:pic>
      <p:pic>
        <p:nvPicPr>
          <p:cNvPr id="6" name="Picture 2" descr="ไม่มีคำอธิบาย">
            <a:extLst>
              <a:ext uri="{FF2B5EF4-FFF2-40B4-BE49-F238E27FC236}">
                <a16:creationId xmlns:a16="http://schemas.microsoft.com/office/drawing/2014/main" id="{7D9E5700-32F7-5DE1-D992-5A180A4E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98" y="4732005"/>
            <a:ext cx="168042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0813C883-3BD0-96A9-EAD8-668BA6188D82}"/>
              </a:ext>
            </a:extLst>
          </p:cNvPr>
          <p:cNvCxnSpPr>
            <a:cxnSpLocks/>
          </p:cNvCxnSpPr>
          <p:nvPr/>
        </p:nvCxnSpPr>
        <p:spPr>
          <a:xfrm>
            <a:off x="3373119" y="5600685"/>
            <a:ext cx="1376149" cy="10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8">
            <a:extLst>
              <a:ext uri="{FF2B5EF4-FFF2-40B4-BE49-F238E27FC236}">
                <a16:creationId xmlns:a16="http://schemas.microsoft.com/office/drawing/2014/main" id="{4B7EDFA7-CB84-F704-756E-286662B7BE32}"/>
              </a:ext>
            </a:extLst>
          </p:cNvPr>
          <p:cNvCxnSpPr>
            <a:cxnSpLocks/>
          </p:cNvCxnSpPr>
          <p:nvPr/>
        </p:nvCxnSpPr>
        <p:spPr>
          <a:xfrm>
            <a:off x="6096000" y="5605983"/>
            <a:ext cx="2078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NGINX, Inc.">
            <a:extLst>
              <a:ext uri="{FF2B5EF4-FFF2-40B4-BE49-F238E27FC236}">
                <a16:creationId xmlns:a16="http://schemas.microsoft.com/office/drawing/2014/main" id="{6C94B651-99E4-ABBB-7DE3-B320BB5B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1" y="4935205"/>
            <a:ext cx="1190959" cy="11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8721FC6E-4A19-2E47-F3B7-7C664CFD0AF1}"/>
              </a:ext>
            </a:extLst>
          </p:cNvPr>
          <p:cNvSpPr txBox="1"/>
          <p:nvPr/>
        </p:nvSpPr>
        <p:spPr>
          <a:xfrm>
            <a:off x="1831709" y="5968011"/>
            <a:ext cx="131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user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C2584C2F-6679-D4C2-DFCF-2425CE2DE6BA}"/>
              </a:ext>
            </a:extLst>
          </p:cNvPr>
          <p:cNvSpPr txBox="1"/>
          <p:nvPr/>
        </p:nvSpPr>
        <p:spPr>
          <a:xfrm>
            <a:off x="4556642" y="6030352"/>
            <a:ext cx="2078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NGINX (Server1)</a:t>
            </a:r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53C0AE16-4A4D-0D16-D8C4-4E831EE21FD8}"/>
              </a:ext>
            </a:extLst>
          </p:cNvPr>
          <p:cNvCxnSpPr>
            <a:cxnSpLocks/>
          </p:cNvCxnSpPr>
          <p:nvPr/>
        </p:nvCxnSpPr>
        <p:spPr>
          <a:xfrm flipH="1">
            <a:off x="6057900" y="5379969"/>
            <a:ext cx="21161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5">
            <a:extLst>
              <a:ext uri="{FF2B5EF4-FFF2-40B4-BE49-F238E27FC236}">
                <a16:creationId xmlns:a16="http://schemas.microsoft.com/office/drawing/2014/main" id="{7951E4FC-5049-92EB-21B5-24417199AC25}"/>
              </a:ext>
            </a:extLst>
          </p:cNvPr>
          <p:cNvCxnSpPr>
            <a:cxnSpLocks/>
          </p:cNvCxnSpPr>
          <p:nvPr/>
        </p:nvCxnSpPr>
        <p:spPr>
          <a:xfrm flipH="1">
            <a:off x="3373119" y="5334559"/>
            <a:ext cx="137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8">
            <a:extLst>
              <a:ext uri="{FF2B5EF4-FFF2-40B4-BE49-F238E27FC236}">
                <a16:creationId xmlns:a16="http://schemas.microsoft.com/office/drawing/2014/main" id="{F7246D3D-9C39-6D21-F04D-F5AB68B963D1}"/>
              </a:ext>
            </a:extLst>
          </p:cNvPr>
          <p:cNvSpPr txBox="1"/>
          <p:nvPr/>
        </p:nvSpPr>
        <p:spPr>
          <a:xfrm>
            <a:off x="8296221" y="5523230"/>
            <a:ext cx="2438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Docker container1</a:t>
            </a:r>
          </a:p>
          <a:p>
            <a:r>
              <a:rPr lang="en-US" sz="2800" b="1"/>
              <a:t>(Backend Server1)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4B693B1D-219D-C28C-C0BC-8000B2323E26}"/>
              </a:ext>
            </a:extLst>
          </p:cNvPr>
          <p:cNvSpPr txBox="1"/>
          <p:nvPr/>
        </p:nvSpPr>
        <p:spPr>
          <a:xfrm>
            <a:off x="1671730" y="4501747"/>
            <a:ext cx="16215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Ping Request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D84BBB18-DAAE-10EE-F2A6-D22E5C274F53}"/>
              </a:ext>
            </a:extLst>
          </p:cNvPr>
          <p:cNvSpPr txBox="1"/>
          <p:nvPr/>
        </p:nvSpPr>
        <p:spPr>
          <a:xfrm>
            <a:off x="4930909" y="4473540"/>
            <a:ext cx="113922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6064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24726 0.012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24752 0.004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8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5AF1-D48C-7157-B0EB-6023710E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889" y="244834"/>
            <a:ext cx="6187124" cy="1704176"/>
          </a:xfrm>
        </p:spPr>
        <p:txBody>
          <a:bodyPr>
            <a:noAutofit/>
          </a:bodyPr>
          <a:lstStyle/>
          <a:p>
            <a:pPr algn="ctr"/>
            <a:r>
              <a:rPr lang="th-TH" sz="48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48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48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48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endParaRPr lang="en-US" sz="4800" b="1">
              <a:ea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709F9-2490-3011-DC18-16B15E62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E9D2F-03A4-4A69-0152-B2936BE8B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2"/>
          <a:stretch/>
        </p:blipFill>
        <p:spPr>
          <a:xfrm>
            <a:off x="537328" y="1678016"/>
            <a:ext cx="5213023" cy="4029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7F9CE0-D53C-3904-8762-DF164985E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747" y="3692900"/>
            <a:ext cx="2119458" cy="2119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A9316F-AEAA-9128-FD64-97C55BE88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51" y="2178908"/>
            <a:ext cx="3848100" cy="1190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521985-A366-6C91-458E-77F677F00247}"/>
              </a:ext>
            </a:extLst>
          </p:cNvPr>
          <p:cNvSpPr txBox="1"/>
          <p:nvPr/>
        </p:nvSpPr>
        <p:spPr>
          <a:xfrm>
            <a:off x="609600" y="6503153"/>
            <a:ext cx="6975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Source:</a:t>
            </a:r>
            <a:r>
              <a:rPr lang="en-US" sz="1200"/>
              <a:t> IT Ecology. (n.d.). </a:t>
            </a:r>
            <a:r>
              <a:rPr lang="en-US" sz="1200" i="1"/>
              <a:t>Network Emulation</a:t>
            </a:r>
            <a:r>
              <a:rPr lang="en-US" sz="1200"/>
              <a:t>. from </a:t>
            </a:r>
            <a:r>
              <a:rPr lang="en-US" sz="1200">
                <a:hlinkClick r:id="rId5"/>
              </a:rPr>
              <a:t>https://www.itecology.co.za/network-emulation/#page-content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052217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2DF0A-7541-0D32-8919-04ACAFF1E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B6F9-3511-2EA1-1A71-F5054441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0">
                <a:effectLst/>
              </a:rPr>
              <a:t>Research Map</a:t>
            </a:r>
            <a:endParaRPr lang="en-US" sz="48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C70BF-9C99-2BC5-A15C-E868D419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43" name="Rectangle: Rounded Corners 542">
            <a:extLst>
              <a:ext uri="{FF2B5EF4-FFF2-40B4-BE49-F238E27FC236}">
                <a16:creationId xmlns:a16="http://schemas.microsoft.com/office/drawing/2014/main" id="{CACD8A11-B965-3231-3415-62C59B302086}"/>
              </a:ext>
            </a:extLst>
          </p:cNvPr>
          <p:cNvSpPr/>
          <p:nvPr/>
        </p:nvSpPr>
        <p:spPr>
          <a:xfrm>
            <a:off x="4471686" y="4746583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32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endParaRPr lang="en-US" sz="3200" b="1">
              <a:ea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BFEA04-90FE-B2D3-AB26-7CB0AAAF6BAD}"/>
              </a:ext>
            </a:extLst>
          </p:cNvPr>
          <p:cNvSpPr/>
          <p:nvPr/>
        </p:nvSpPr>
        <p:spPr>
          <a:xfrm>
            <a:off x="8339559" y="4746584"/>
            <a:ext cx="3248626" cy="9817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 </a:t>
            </a:r>
            <a:r>
              <a:rPr lang="en-US" sz="32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SDN </a:t>
            </a:r>
            <a:endParaRPr lang="en-US" sz="3200" b="1">
              <a:ea typeface="+mn-lt"/>
              <a:cs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166298-785C-4FBF-9042-05FFC0A082CE}"/>
              </a:ext>
            </a:extLst>
          </p:cNvPr>
          <p:cNvSpPr/>
          <p:nvPr/>
        </p:nvSpPr>
        <p:spPr>
          <a:xfrm>
            <a:off x="613458" y="4746583"/>
            <a:ext cx="3248626" cy="9836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มอดูลผู้ใช้งาน </a:t>
            </a:r>
            <a:endParaRPr lang="en-US" sz="3200" b="1">
              <a:ea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3786F3-5CCE-0202-B733-F00ACE2E61A0}"/>
              </a:ext>
            </a:extLst>
          </p:cNvPr>
          <p:cNvSpPr/>
          <p:nvPr/>
        </p:nvSpPr>
        <p:spPr>
          <a:xfrm>
            <a:off x="4471686" y="1804684"/>
            <a:ext cx="3248626" cy="9836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32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มอดูลผู้โจมตี </a:t>
            </a:r>
            <a:endParaRPr lang="en-US" sz="3200" b="1">
              <a:ea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294BC2-4194-F19E-AAEC-A6CB0D53E8CF}"/>
              </a:ext>
            </a:extLst>
          </p:cNvPr>
          <p:cNvCxnSpPr/>
          <p:nvPr/>
        </p:nvCxnSpPr>
        <p:spPr>
          <a:xfrm flipH="1">
            <a:off x="1826870" y="2325546"/>
            <a:ext cx="2567650" cy="234194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48803-0F18-FA12-0FC1-7E704C491F88}"/>
              </a:ext>
            </a:extLst>
          </p:cNvPr>
          <p:cNvCxnSpPr>
            <a:cxnSpLocks/>
          </p:cNvCxnSpPr>
          <p:nvPr/>
        </p:nvCxnSpPr>
        <p:spPr>
          <a:xfrm>
            <a:off x="7866927" y="2422002"/>
            <a:ext cx="2380524" cy="21876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848A9-05DB-8488-B07E-B18B32A8F6EC}"/>
              </a:ext>
            </a:extLst>
          </p:cNvPr>
          <p:cNvCxnSpPr>
            <a:cxnSpLocks/>
          </p:cNvCxnSpPr>
          <p:nvPr/>
        </p:nvCxnSpPr>
        <p:spPr>
          <a:xfrm flipH="1" flipV="1">
            <a:off x="7864994" y="2198222"/>
            <a:ext cx="2567653" cy="235544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3BA21-0C17-EF02-5385-BB44F79B7E37}"/>
              </a:ext>
            </a:extLst>
          </p:cNvPr>
          <p:cNvCxnSpPr>
            <a:cxnSpLocks/>
          </p:cNvCxnSpPr>
          <p:nvPr/>
        </p:nvCxnSpPr>
        <p:spPr>
          <a:xfrm flipV="1">
            <a:off x="3871850" y="5196185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0B8F50-FF21-E6FC-7ADE-555806248D7B}"/>
              </a:ext>
            </a:extLst>
          </p:cNvPr>
          <p:cNvCxnSpPr>
            <a:cxnSpLocks/>
          </p:cNvCxnSpPr>
          <p:nvPr/>
        </p:nvCxnSpPr>
        <p:spPr>
          <a:xfrm flipV="1">
            <a:off x="7720432" y="5205830"/>
            <a:ext cx="615389" cy="193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A84CEE-D3E2-8835-C75C-19C5697A0660}"/>
              </a:ext>
            </a:extLst>
          </p:cNvPr>
          <p:cNvCxnSpPr>
            <a:cxnSpLocks/>
          </p:cNvCxnSpPr>
          <p:nvPr/>
        </p:nvCxnSpPr>
        <p:spPr>
          <a:xfrm flipV="1">
            <a:off x="1627492" y="2198222"/>
            <a:ext cx="2669890" cy="238438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2A55C4-5E53-1DE4-C3AE-9F3ADB752CBF}"/>
              </a:ext>
            </a:extLst>
          </p:cNvPr>
          <p:cNvCxnSpPr>
            <a:cxnSpLocks/>
            <a:stCxn id="6" idx="2"/>
            <a:endCxn id="543" idx="0"/>
          </p:cNvCxnSpPr>
          <p:nvPr/>
        </p:nvCxnSpPr>
        <p:spPr>
          <a:xfrm>
            <a:off x="6095999" y="2788375"/>
            <a:ext cx="0" cy="195820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C919F94-E544-B8CB-8DD5-2C0DE9CF31C9}"/>
              </a:ext>
            </a:extLst>
          </p:cNvPr>
          <p:cNvSpPr/>
          <p:nvPr/>
        </p:nvSpPr>
        <p:spPr>
          <a:xfrm>
            <a:off x="432620" y="1424951"/>
            <a:ext cx="11316928" cy="461205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1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E310E-F66F-C07E-8531-04C95966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E1890C-90B9-06A7-06ED-80898BAD1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714223"/>
              </p:ext>
            </p:extLst>
          </p:nvPr>
        </p:nvGraphicFramePr>
        <p:xfrm>
          <a:off x="808815" y="1041264"/>
          <a:ext cx="10574372" cy="5554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593">
                  <a:extLst>
                    <a:ext uri="{9D8B030D-6E8A-4147-A177-3AD203B41FA5}">
                      <a16:colId xmlns:a16="http://schemas.microsoft.com/office/drawing/2014/main" val="73121711"/>
                    </a:ext>
                  </a:extLst>
                </a:gridCol>
                <a:gridCol w="2643593">
                  <a:extLst>
                    <a:ext uri="{9D8B030D-6E8A-4147-A177-3AD203B41FA5}">
                      <a16:colId xmlns:a16="http://schemas.microsoft.com/office/drawing/2014/main" val="4103708272"/>
                    </a:ext>
                  </a:extLst>
                </a:gridCol>
                <a:gridCol w="2643593">
                  <a:extLst>
                    <a:ext uri="{9D8B030D-6E8A-4147-A177-3AD203B41FA5}">
                      <a16:colId xmlns:a16="http://schemas.microsoft.com/office/drawing/2014/main" val="784902801"/>
                    </a:ext>
                  </a:extLst>
                </a:gridCol>
                <a:gridCol w="2643593">
                  <a:extLst>
                    <a:ext uri="{9D8B030D-6E8A-4147-A177-3AD203B41FA5}">
                      <a16:colId xmlns:a16="http://schemas.microsoft.com/office/drawing/2014/main" val="2763114466"/>
                    </a:ext>
                  </a:extLst>
                </a:gridCol>
              </a:tblGrid>
              <a:tr h="830131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/>
                        <a:t>มอดูลผู้โจมตี</a:t>
                      </a:r>
                      <a:endParaRPr 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/>
                        <a:t>มอดูล </a:t>
                      </a:r>
                      <a:r>
                        <a:rPr lang="en-US" sz="2800" b="1"/>
                        <a:t>SDN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/>
                        <a:t>มอดูลผู้ใช้งาน</a:t>
                      </a:r>
                      <a:endParaRPr lang="en-US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22137"/>
                  </a:ext>
                </a:extLst>
              </a:tr>
              <a:tr h="83013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</a:rPr>
                        <a:t>Experiment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โจมตีด้วยอัตราคงที่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151537"/>
                  </a:ext>
                </a:extLst>
              </a:tr>
              <a:tr h="83013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</a:rPr>
                        <a:t>Experiment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โจมตีด้วยอัตราคงที่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84270"/>
                  </a:ext>
                </a:extLst>
              </a:tr>
              <a:tr h="83013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</a:rPr>
                        <a:t>Experiment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โจมตีด้วยอัตราคงที่ </a:t>
                      </a:r>
                      <a:br>
                        <a:rPr lang="th-TH" sz="2800">
                          <a:solidFill>
                            <a:schemeClr val="tx1"/>
                          </a:solidFill>
                        </a:rPr>
                      </a:b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และปลอมแปลงที่อยู่ </a:t>
                      </a:r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IP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127477"/>
                  </a:ext>
                </a:extLst>
              </a:tr>
              <a:tr h="83013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</a:rPr>
                        <a:t>Experiment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โจมตีด้วยอัตราคงที่ </a:t>
                      </a:r>
                      <a:br>
                        <a:rPr lang="th-TH" sz="2800">
                          <a:solidFill>
                            <a:schemeClr val="tx1"/>
                          </a:solidFill>
                        </a:rPr>
                      </a:b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และปลอมแปลงที่อยู่ </a:t>
                      </a:r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IP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28695"/>
                  </a:ext>
                </a:extLst>
              </a:tr>
              <a:tr h="83013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</a:rPr>
                        <a:t>Experiment 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เคลื่อนย้ายได้ และไม่จำกัดอัตราการโจมตี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09832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4750A64-185D-7A41-CF4B-17B454C1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15" y="92597"/>
            <a:ext cx="4205469" cy="862834"/>
          </a:xfrm>
        </p:spPr>
        <p:txBody>
          <a:bodyPr/>
          <a:lstStyle/>
          <a:p>
            <a:pPr algn="l"/>
            <a:r>
              <a:rPr lang="en-US" b="1">
                <a:solidFill>
                  <a:srgbClr val="C00000"/>
                </a:solidFill>
              </a:rPr>
              <a:t>Experiment Outline</a:t>
            </a:r>
          </a:p>
        </p:txBody>
      </p:sp>
    </p:spTree>
    <p:extLst>
      <p:ext uri="{BB962C8B-B14F-4D97-AF65-F5344CB8AC3E}">
        <p14:creationId xmlns:p14="http://schemas.microsoft.com/office/powerpoint/2010/main" val="2700993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96A86-B169-3A39-DD79-3ED058B2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2F3662-634A-9295-8247-2DD88CCB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9" name="Picture 8" descr="A graph showing a line and a line&#10;&#10;AI-generated content may be incorrect.">
            <a:extLst>
              <a:ext uri="{FF2B5EF4-FFF2-40B4-BE49-F238E27FC236}">
                <a16:creationId xmlns:a16="http://schemas.microsoft.com/office/drawing/2014/main" id="{9DEC2812-2101-47A1-E7C8-B23F5114E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30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5E3D1-D494-FA70-0B38-1FE69054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67C735-7E91-B43D-4E88-945FDEA91560}"/>
              </a:ext>
            </a:extLst>
          </p:cNvPr>
          <p:cNvGrpSpPr/>
          <p:nvPr/>
        </p:nvGrpSpPr>
        <p:grpSpPr>
          <a:xfrm>
            <a:off x="338577" y="1695377"/>
            <a:ext cx="6008713" cy="4216327"/>
            <a:chOff x="-34853" y="1508223"/>
            <a:chExt cx="6008713" cy="42163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B95DD92-A98C-3C69-27F4-38048E166D2D}"/>
                </a:ext>
              </a:extLst>
            </p:cNvPr>
            <p:cNvSpPr/>
            <p:nvPr/>
          </p:nvSpPr>
          <p:spPr>
            <a:xfrm>
              <a:off x="210328" y="2157568"/>
              <a:ext cx="2561147" cy="899787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200" b="1">
                  <a:solidFill>
                    <a:srgbClr val="C00000"/>
                  </a:solidFill>
                  <a:ea typeface="+mn-lt"/>
                  <a:cs typeface="+mn-lt"/>
                </a:rPr>
                <a:t>Attacker 0</a:t>
              </a:r>
              <a:br>
                <a:rPr lang="en-US" sz="3200" b="1">
                  <a:solidFill>
                    <a:srgbClr val="C00000"/>
                  </a:solidFill>
                  <a:ea typeface="+mn-lt"/>
                  <a:cs typeface="+mn-lt"/>
                </a:rPr>
              </a:br>
              <a:r>
                <a:rPr lang="en-US" sz="3200" b="1">
                  <a:solidFill>
                    <a:srgbClr val="C00000"/>
                  </a:solidFill>
                  <a:ea typeface="+mn-lt"/>
                  <a:cs typeface="+mn-lt"/>
                </a:rPr>
                <a:t>(Attacker Server)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6B3A37-1200-97A1-1B2B-51130A58425D}"/>
                </a:ext>
              </a:extLst>
            </p:cNvPr>
            <p:cNvSpPr/>
            <p:nvPr/>
          </p:nvSpPr>
          <p:spPr>
            <a:xfrm>
              <a:off x="210328" y="3450510"/>
              <a:ext cx="2561147" cy="899787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200" b="1">
                  <a:solidFill>
                    <a:srgbClr val="C00000"/>
                  </a:solidFill>
                  <a:ea typeface="+mn-lt"/>
                  <a:cs typeface="+mn-lt"/>
                </a:rPr>
                <a:t>Attacker 1</a:t>
              </a:r>
            </a:p>
            <a:p>
              <a:pPr algn="ctr"/>
              <a:r>
                <a:rPr lang="en-US" sz="3200" b="1">
                  <a:solidFill>
                    <a:srgbClr val="C00000"/>
                  </a:solidFill>
                  <a:ea typeface="+mn-lt"/>
                  <a:cs typeface="+mn-lt"/>
                </a:rPr>
                <a:t>(Botnet)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E4A1EEE-264F-3047-E8CA-2845B004E9E2}"/>
                </a:ext>
              </a:extLst>
            </p:cNvPr>
            <p:cNvSpPr/>
            <p:nvPr/>
          </p:nvSpPr>
          <p:spPr>
            <a:xfrm>
              <a:off x="210328" y="4647097"/>
              <a:ext cx="2561147" cy="899787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200" b="1">
                  <a:solidFill>
                    <a:srgbClr val="C00000"/>
                  </a:solidFill>
                  <a:ea typeface="+mn-lt"/>
                  <a:cs typeface="+mn-lt"/>
                </a:rPr>
                <a:t>Attacker 2</a:t>
              </a:r>
            </a:p>
            <a:p>
              <a:pPr algn="ctr"/>
              <a:r>
                <a:rPr lang="en-US" sz="3200" b="1">
                  <a:solidFill>
                    <a:srgbClr val="C00000"/>
                  </a:solidFill>
                  <a:ea typeface="+mn-lt"/>
                  <a:cs typeface="+mn-lt"/>
                </a:rPr>
                <a:t>(Botnet)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FA58401-28CA-B26B-3D95-A14B05A19C33}"/>
                </a:ext>
              </a:extLst>
            </p:cNvPr>
            <p:cNvSpPr/>
            <p:nvPr/>
          </p:nvSpPr>
          <p:spPr>
            <a:xfrm>
              <a:off x="3106043" y="2294336"/>
              <a:ext cx="2658160" cy="151007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200" b="1">
                  <a:solidFill>
                    <a:schemeClr val="tx1"/>
                  </a:solidFill>
                  <a:ea typeface="+mn-lt"/>
                  <a:cs typeface="+mn-lt"/>
                </a:rPr>
                <a:t>User 1</a:t>
              </a:r>
            </a:p>
            <a:p>
              <a:pPr algn="ctr"/>
              <a:r>
                <a:rPr lang="en-US" sz="2800" b="1">
                  <a:solidFill>
                    <a:schemeClr val="tx1"/>
                  </a:solidFill>
                  <a:ea typeface="+mn-lt"/>
                  <a:cs typeface="+mn-lt"/>
                </a:rPr>
                <a:t>HTTP Request</a:t>
              </a:r>
              <a:r>
                <a:rPr lang="th-TH" sz="2800" b="1">
                  <a:solidFill>
                    <a:schemeClr val="tx1"/>
                  </a:solidFill>
                  <a:ea typeface="+mn-lt"/>
                  <a:cs typeface="+mn-lt"/>
                </a:rPr>
                <a:t> </a:t>
              </a:r>
              <a:r>
                <a:rPr lang="en-US" sz="2800" b="1">
                  <a:solidFill>
                    <a:schemeClr val="tx1"/>
                  </a:solidFill>
                  <a:ea typeface="+mn-lt"/>
                  <a:cs typeface="+mn-lt"/>
                </a:rPr>
                <a:t>(Curl)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D483FCF-486E-496F-70F6-622F037C2916}"/>
                </a:ext>
              </a:extLst>
            </p:cNvPr>
            <p:cNvSpPr/>
            <p:nvPr/>
          </p:nvSpPr>
          <p:spPr>
            <a:xfrm>
              <a:off x="3018861" y="4078942"/>
              <a:ext cx="2747547" cy="151007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200" b="1">
                  <a:solidFill>
                    <a:schemeClr val="tx1"/>
                  </a:solidFill>
                  <a:ea typeface="+mn-lt"/>
                  <a:cs typeface="+mn-lt"/>
                </a:rPr>
                <a:t>User 2</a:t>
              </a:r>
            </a:p>
            <a:p>
              <a:pPr algn="ctr"/>
              <a:r>
                <a:rPr lang="en-US" sz="3200" b="1">
                  <a:solidFill>
                    <a:schemeClr val="tx1"/>
                  </a:solidFill>
                  <a:ea typeface="+mn-lt"/>
                  <a:cs typeface="+mn-lt"/>
                </a:rPr>
                <a:t>Ping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D85DBC-396F-C00B-AF76-84FC6968C66C}"/>
                </a:ext>
              </a:extLst>
            </p:cNvPr>
            <p:cNvSpPr/>
            <p:nvPr/>
          </p:nvSpPr>
          <p:spPr>
            <a:xfrm>
              <a:off x="-34853" y="1985602"/>
              <a:ext cx="6008713" cy="3738948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C00000"/>
                </a:solidFill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38EF28E-5F43-83FD-D4A7-7E71EA22323E}"/>
                </a:ext>
              </a:extLst>
            </p:cNvPr>
            <p:cNvSpPr/>
            <p:nvPr/>
          </p:nvSpPr>
          <p:spPr>
            <a:xfrm>
              <a:off x="2325357" y="1508223"/>
              <a:ext cx="1103837" cy="515373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4400" b="1">
                  <a:solidFill>
                    <a:schemeClr val="accent6">
                      <a:lumMod val="50000"/>
                    </a:schemeClr>
                  </a:solidFill>
                  <a:ea typeface="+mn-lt"/>
                  <a:cs typeface="+mn-lt"/>
                </a:rPr>
                <a:t>AP1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9C7E7C-6BB5-EC91-F739-0B297FBEF2F3}"/>
              </a:ext>
            </a:extLst>
          </p:cNvPr>
          <p:cNvGrpSpPr/>
          <p:nvPr/>
        </p:nvGrpSpPr>
        <p:grpSpPr>
          <a:xfrm>
            <a:off x="7786061" y="1244272"/>
            <a:ext cx="4136535" cy="4924103"/>
            <a:chOff x="7689071" y="1341751"/>
            <a:chExt cx="4136535" cy="4924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BA2904-2DF6-DCF5-4A1B-987221B31375}"/>
                </a:ext>
              </a:extLst>
            </p:cNvPr>
            <p:cNvSpPr/>
            <p:nvPr/>
          </p:nvSpPr>
          <p:spPr>
            <a:xfrm>
              <a:off x="7911384" y="1985602"/>
              <a:ext cx="2768837" cy="98369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600" b="1">
                  <a:solidFill>
                    <a:srgbClr val="000080"/>
                  </a:solidFill>
                  <a:ea typeface="+mn-lt"/>
                  <a:cs typeface="+mn-lt"/>
                </a:rPr>
                <a:t>Server 1</a:t>
              </a:r>
            </a:p>
            <a:p>
              <a:pPr algn="ctr"/>
              <a:r>
                <a:rPr lang="en-US" sz="3600" b="1">
                  <a:solidFill>
                    <a:srgbClr val="000080"/>
                  </a:solidFill>
                  <a:ea typeface="+mn-lt"/>
                  <a:cs typeface="+mn-lt"/>
                </a:rPr>
                <a:t>(Proxy server)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E1D9914-A8F7-DE7C-DC47-5E9D09302CED}"/>
                </a:ext>
              </a:extLst>
            </p:cNvPr>
            <p:cNvGrpSpPr/>
            <p:nvPr/>
          </p:nvGrpSpPr>
          <p:grpSpPr>
            <a:xfrm>
              <a:off x="8468363" y="3868468"/>
              <a:ext cx="2768837" cy="1959788"/>
              <a:chOff x="8978490" y="3598838"/>
              <a:chExt cx="2768837" cy="195978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07DF95-DFC4-E728-B095-4E9C05C3F612}"/>
                  </a:ext>
                </a:extLst>
              </p:cNvPr>
              <p:cNvSpPr/>
              <p:nvPr/>
            </p:nvSpPr>
            <p:spPr>
              <a:xfrm>
                <a:off x="8980165" y="3598838"/>
                <a:ext cx="2767162" cy="98369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3600" b="1">
                    <a:solidFill>
                      <a:srgbClr val="000080"/>
                    </a:solidFill>
                    <a:ea typeface="+mn-lt"/>
                    <a:cs typeface="+mn-lt"/>
                  </a:rPr>
                  <a:t>Server 2</a:t>
                </a:r>
              </a:p>
              <a:p>
                <a:pPr algn="ctr"/>
                <a:r>
                  <a:rPr lang="en-US" sz="3600" b="1">
                    <a:solidFill>
                      <a:srgbClr val="000080"/>
                    </a:solidFill>
                    <a:ea typeface="+mn-lt"/>
                    <a:cs typeface="+mn-lt"/>
                  </a:rPr>
                  <a:t>(Backend)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836B24-51A4-EDEA-B878-B9A5AB3DBD6B}"/>
                  </a:ext>
                </a:extLst>
              </p:cNvPr>
              <p:cNvSpPr/>
              <p:nvPr/>
            </p:nvSpPr>
            <p:spPr>
              <a:xfrm>
                <a:off x="8978490" y="4574934"/>
                <a:ext cx="2768837" cy="98369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3600" b="1">
                    <a:solidFill>
                      <a:srgbClr val="000080"/>
                    </a:solidFill>
                    <a:ea typeface="+mn-lt"/>
                    <a:cs typeface="+mn-lt"/>
                  </a:rPr>
                  <a:t>Server 3</a:t>
                </a:r>
              </a:p>
              <a:p>
                <a:pPr algn="ctr"/>
                <a:r>
                  <a:rPr lang="en-US" sz="3600" b="1">
                    <a:solidFill>
                      <a:srgbClr val="000080"/>
                    </a:solidFill>
                    <a:ea typeface="+mn-lt"/>
                    <a:cs typeface="+mn-lt"/>
                  </a:rPr>
                  <a:t>(Backend)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8CFA6D-E882-5F3B-339D-E1C6B850CB73}"/>
                </a:ext>
              </a:extLst>
            </p:cNvPr>
            <p:cNvSpPr/>
            <p:nvPr/>
          </p:nvSpPr>
          <p:spPr>
            <a:xfrm>
              <a:off x="7689071" y="1775128"/>
              <a:ext cx="4136535" cy="4490726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9AF8E90-30A4-F53F-C799-29D71C6DF1F1}"/>
                </a:ext>
              </a:extLst>
            </p:cNvPr>
            <p:cNvSpPr/>
            <p:nvPr/>
          </p:nvSpPr>
          <p:spPr>
            <a:xfrm>
              <a:off x="9663752" y="1341751"/>
              <a:ext cx="1103837" cy="515373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4400" b="1">
                  <a:solidFill>
                    <a:schemeClr val="accent6">
                      <a:lumMod val="50000"/>
                    </a:schemeClr>
                  </a:solidFill>
                  <a:ea typeface="+mn-lt"/>
                  <a:cs typeface="+mn-lt"/>
                </a:rPr>
                <a:t>AP2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E1D6208-AD31-DDAF-FC6C-A948FA8CC49C}"/>
                </a:ext>
              </a:extLst>
            </p:cNvPr>
            <p:cNvSpPr/>
            <p:nvPr/>
          </p:nvSpPr>
          <p:spPr>
            <a:xfrm>
              <a:off x="8274704" y="3694953"/>
              <a:ext cx="3156154" cy="2299222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1" name="Arrow: Up-Down 30">
              <a:extLst>
                <a:ext uri="{FF2B5EF4-FFF2-40B4-BE49-F238E27FC236}">
                  <a16:creationId xmlns:a16="http://schemas.microsoft.com/office/drawing/2014/main" id="{AFCB4369-8FC4-F379-0F47-72BECC0FE52A}"/>
                </a:ext>
              </a:extLst>
            </p:cNvPr>
            <p:cNvSpPr/>
            <p:nvPr/>
          </p:nvSpPr>
          <p:spPr>
            <a:xfrm>
              <a:off x="9133005" y="3020044"/>
              <a:ext cx="383459" cy="731201"/>
            </a:xfrm>
            <a:prstGeom prst="upDownArrow">
              <a:avLst/>
            </a:prstGeom>
            <a:solidFill>
              <a:schemeClr val="bg1"/>
            </a:solidFill>
            <a:ln w="3810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1EC084-8893-889A-64A3-1A7A0907B9F9}"/>
              </a:ext>
            </a:extLst>
          </p:cNvPr>
          <p:cNvSpPr/>
          <p:nvPr/>
        </p:nvSpPr>
        <p:spPr>
          <a:xfrm>
            <a:off x="5845029" y="789939"/>
            <a:ext cx="1190199" cy="603050"/>
          </a:xfrm>
          <a:prstGeom prst="roundRect">
            <a:avLst/>
          </a:prstGeom>
          <a:ln w="57150">
            <a:solidFill>
              <a:srgbClr val="8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rgbClr val="C00000"/>
                </a:solidFill>
                <a:ea typeface="+mn-lt"/>
                <a:cs typeface="+mn-lt"/>
              </a:rPr>
              <a:t>SDN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F25F23-B269-7376-7833-6BC940AFF293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3250706" y="1091464"/>
            <a:ext cx="2594323" cy="603913"/>
          </a:xfrm>
          <a:prstGeom prst="straightConnector1">
            <a:avLst/>
          </a:prstGeom>
          <a:ln w="57150">
            <a:solidFill>
              <a:srgbClr val="8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Up 14">
            <a:extLst>
              <a:ext uri="{FF2B5EF4-FFF2-40B4-BE49-F238E27FC236}">
                <a16:creationId xmlns:a16="http://schemas.microsoft.com/office/drawing/2014/main" id="{8B8424DF-8E6A-C01F-DA61-1417CDB584F8}"/>
              </a:ext>
            </a:extLst>
          </p:cNvPr>
          <p:cNvSpPr/>
          <p:nvPr/>
        </p:nvSpPr>
        <p:spPr>
          <a:xfrm rot="3273387">
            <a:off x="6640466" y="2543897"/>
            <a:ext cx="975752" cy="2187533"/>
          </a:xfrm>
          <a:prstGeom prst="upArrow">
            <a:avLst>
              <a:gd name="adj1" fmla="val 25000"/>
              <a:gd name="adj2" fmla="val 7554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FC817C-EAFB-4549-B0FA-ABDF905159B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035228" y="1091464"/>
            <a:ext cx="2725514" cy="410495"/>
          </a:xfrm>
          <a:prstGeom prst="straightConnector1">
            <a:avLst/>
          </a:prstGeom>
          <a:ln w="57150">
            <a:solidFill>
              <a:srgbClr val="8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2581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8950F-4954-D6DD-D50E-2FDC80B05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4E63185B-3CA7-ABE8-6370-A22CFFA8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กราฟิก 5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DD643823-C8EA-2048-1D90-FC519EC4F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432" y="3477972"/>
            <a:ext cx="914400" cy="914400"/>
          </a:xfrm>
          <a:prstGeom prst="rect">
            <a:avLst/>
          </a:prstGeom>
        </p:spPr>
      </p:pic>
      <p:pic>
        <p:nvPicPr>
          <p:cNvPr id="7" name="กราฟิก 6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78EFEB55-FF46-061B-2C21-EB558EFDB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9937" y="4938342"/>
            <a:ext cx="1341783" cy="1341783"/>
          </a:xfrm>
          <a:prstGeom prst="rect">
            <a:avLst/>
          </a:prstGeom>
        </p:spPr>
      </p:pic>
      <p:pic>
        <p:nvPicPr>
          <p:cNvPr id="8" name="กราฟิก 7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2BE3EB4E-5370-9599-7D2E-DFF6E6F33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2299" y="3477972"/>
            <a:ext cx="914400" cy="914400"/>
          </a:xfrm>
          <a:prstGeom prst="rect">
            <a:avLst/>
          </a:prstGeom>
        </p:spPr>
      </p:pic>
      <p:pic>
        <p:nvPicPr>
          <p:cNvPr id="10" name="กราฟิก 9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56147B45-CB1D-6916-D6AE-5B410B4D5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6699" y="2286684"/>
            <a:ext cx="914400" cy="914400"/>
          </a:xfrm>
          <a:prstGeom prst="rect">
            <a:avLst/>
          </a:prstGeom>
        </p:spPr>
      </p:pic>
      <p:pic>
        <p:nvPicPr>
          <p:cNvPr id="11" name="กราฟิก 10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F546F531-E50B-EDDE-DE09-8E5FDE914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00" y="2260008"/>
            <a:ext cx="914400" cy="914400"/>
          </a:xfrm>
          <a:prstGeom prst="rect">
            <a:avLst/>
          </a:prstGeom>
        </p:spPr>
      </p:pic>
      <p:pic>
        <p:nvPicPr>
          <p:cNvPr id="13" name="กราฟิก 12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0D5FA82E-AAAA-1B6D-7B2E-C8C8FD2EC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6014" y="5437351"/>
            <a:ext cx="979147" cy="979147"/>
          </a:xfrm>
          <a:prstGeom prst="rect">
            <a:avLst/>
          </a:prstGeom>
        </p:spPr>
      </p:pic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D423922B-D97F-2890-497D-354B74E49754}"/>
              </a:ext>
            </a:extLst>
          </p:cNvPr>
          <p:cNvCxnSpPr>
            <a:cxnSpLocks/>
          </p:cNvCxnSpPr>
          <p:nvPr/>
        </p:nvCxnSpPr>
        <p:spPr>
          <a:xfrm>
            <a:off x="3418822" y="2942667"/>
            <a:ext cx="5496339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กราฟิก 18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67C57B34-D8CA-008F-25BC-F004F754BE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66" y="2059053"/>
            <a:ext cx="914400" cy="914400"/>
          </a:xfrm>
          <a:prstGeom prst="rect">
            <a:avLst/>
          </a:prstGeom>
        </p:spPr>
      </p:pic>
      <p:pic>
        <p:nvPicPr>
          <p:cNvPr id="21" name="กราฟิก 20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64641226-CF65-921D-5DFC-603DC412B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2299" y="1417638"/>
            <a:ext cx="914400" cy="914400"/>
          </a:xfrm>
          <a:prstGeom prst="rect">
            <a:avLst/>
          </a:prstGeom>
        </p:spPr>
      </p:pic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A7BF6CAC-2FA2-AB16-A2E6-752D5C589CDF}"/>
              </a:ext>
            </a:extLst>
          </p:cNvPr>
          <p:cNvCxnSpPr/>
          <p:nvPr/>
        </p:nvCxnSpPr>
        <p:spPr>
          <a:xfrm flipH="1" flipV="1">
            <a:off x="2419937" y="4392372"/>
            <a:ext cx="671133" cy="5459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2ADAE8DD-E7F8-1B04-E7D1-514992EB8E23}"/>
              </a:ext>
            </a:extLst>
          </p:cNvPr>
          <p:cNvCxnSpPr>
            <a:cxnSpLocks/>
          </p:cNvCxnSpPr>
          <p:nvPr/>
        </p:nvCxnSpPr>
        <p:spPr>
          <a:xfrm flipV="1">
            <a:off x="3075491" y="4392372"/>
            <a:ext cx="769977" cy="5459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42781852-AF02-8F88-F0F2-E732F93A8C81}"/>
              </a:ext>
            </a:extLst>
          </p:cNvPr>
          <p:cNvSpPr txBox="1"/>
          <p:nvPr/>
        </p:nvSpPr>
        <p:spPr>
          <a:xfrm>
            <a:off x="3604112" y="4478488"/>
            <a:ext cx="1516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/>
              <a:t>ส่งคำสั่ง </a:t>
            </a:r>
            <a:r>
              <a:rPr lang="en-US" sz="3200"/>
              <a:t>TCP Attack</a:t>
            </a:r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E7BA6B4A-E572-F942-DD0B-61D8C0891E6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219499" y="3174408"/>
            <a:ext cx="457200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83D7D7E3-17BD-7C57-DF39-49051A0F70F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460479" y="3174408"/>
            <a:ext cx="533153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E3E827AA-73E6-90A4-1144-0B9DC9C5B3A5}"/>
              </a:ext>
            </a:extLst>
          </p:cNvPr>
          <p:cNvCxnSpPr>
            <a:cxnSpLocks/>
          </p:cNvCxnSpPr>
          <p:nvPr/>
        </p:nvCxnSpPr>
        <p:spPr>
          <a:xfrm>
            <a:off x="3845468" y="3080408"/>
            <a:ext cx="490969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3197FDA9-5C48-CE17-BED1-6C31FC98E835}"/>
              </a:ext>
            </a:extLst>
          </p:cNvPr>
          <p:cNvCxnSpPr>
            <a:cxnSpLocks/>
          </p:cNvCxnSpPr>
          <p:nvPr/>
        </p:nvCxnSpPr>
        <p:spPr>
          <a:xfrm>
            <a:off x="8973940" y="3288148"/>
            <a:ext cx="0" cy="648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>
            <a:extLst>
              <a:ext uri="{FF2B5EF4-FFF2-40B4-BE49-F238E27FC236}">
                <a16:creationId xmlns:a16="http://schemas.microsoft.com/office/drawing/2014/main" id="{F6B1492B-175A-291E-8279-F29B72F7602E}"/>
              </a:ext>
            </a:extLst>
          </p:cNvPr>
          <p:cNvCxnSpPr/>
          <p:nvPr/>
        </p:nvCxnSpPr>
        <p:spPr>
          <a:xfrm>
            <a:off x="2335696" y="2332038"/>
            <a:ext cx="341003" cy="41184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06E0916E-24DA-9C3F-F737-16238F159B2D}"/>
              </a:ext>
            </a:extLst>
          </p:cNvPr>
          <p:cNvCxnSpPr>
            <a:cxnSpLocks/>
          </p:cNvCxnSpPr>
          <p:nvPr/>
        </p:nvCxnSpPr>
        <p:spPr>
          <a:xfrm>
            <a:off x="1850775" y="2717208"/>
            <a:ext cx="768636" cy="1906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>
            <a:extLst>
              <a:ext uri="{FF2B5EF4-FFF2-40B4-BE49-F238E27FC236}">
                <a16:creationId xmlns:a16="http://schemas.microsoft.com/office/drawing/2014/main" id="{2813F7B3-EA63-9B79-8EB8-D75338DEBB7C}"/>
              </a:ext>
            </a:extLst>
          </p:cNvPr>
          <p:cNvCxnSpPr>
            <a:cxnSpLocks/>
          </p:cNvCxnSpPr>
          <p:nvPr/>
        </p:nvCxnSpPr>
        <p:spPr>
          <a:xfrm>
            <a:off x="3845468" y="2782101"/>
            <a:ext cx="480710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682349C2-7EF3-0B8E-462B-B81E4A04AE70}"/>
              </a:ext>
            </a:extLst>
          </p:cNvPr>
          <p:cNvCxnSpPr>
            <a:cxnSpLocks/>
          </p:cNvCxnSpPr>
          <p:nvPr/>
        </p:nvCxnSpPr>
        <p:spPr>
          <a:xfrm>
            <a:off x="9446163" y="3303993"/>
            <a:ext cx="0" cy="58885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15179540-DFE7-77B3-DA80-08A1C814DB40}"/>
              </a:ext>
            </a:extLst>
          </p:cNvPr>
          <p:cNvSpPr txBox="1"/>
          <p:nvPr/>
        </p:nvSpPr>
        <p:spPr>
          <a:xfrm>
            <a:off x="1891429" y="1597388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ping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32AB312C-618E-2E40-AE52-204F14ACA04B}"/>
              </a:ext>
            </a:extLst>
          </p:cNvPr>
          <p:cNvSpPr txBox="1"/>
          <p:nvPr/>
        </p:nvSpPr>
        <p:spPr>
          <a:xfrm>
            <a:off x="936375" y="2262743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HTTP</a:t>
            </a:r>
          </a:p>
        </p:txBody>
      </p:sp>
      <p:pic>
        <p:nvPicPr>
          <p:cNvPr id="15" name="Picture 8" descr="NGINX, Inc.">
            <a:extLst>
              <a:ext uri="{FF2B5EF4-FFF2-40B4-BE49-F238E27FC236}">
                <a16:creationId xmlns:a16="http://schemas.microsoft.com/office/drawing/2014/main" id="{870F2590-ED52-0841-FF0F-3610B808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085" y="3912253"/>
            <a:ext cx="1190959" cy="11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กราฟิก 16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3157909C-7D39-AF13-FF91-3720B1322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681" y="5437350"/>
            <a:ext cx="979147" cy="979147"/>
          </a:xfrm>
          <a:prstGeom prst="rect">
            <a:avLst/>
          </a:prstGeom>
        </p:spPr>
      </p:pic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C51443EA-2F2F-0A6B-5669-3C0ED68836B3}"/>
              </a:ext>
            </a:extLst>
          </p:cNvPr>
          <p:cNvSpPr txBox="1"/>
          <p:nvPr/>
        </p:nvSpPr>
        <p:spPr>
          <a:xfrm>
            <a:off x="2885057" y="30505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AP1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3E62EDD1-C67D-D545-2F2A-9C5130C5BBD7}"/>
              </a:ext>
            </a:extLst>
          </p:cNvPr>
          <p:cNvSpPr txBox="1"/>
          <p:nvPr/>
        </p:nvSpPr>
        <p:spPr>
          <a:xfrm>
            <a:off x="8941853" y="29998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AP2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59E12C58-6A4A-3ECC-66FF-B8FBF8C12E4B}"/>
              </a:ext>
            </a:extLst>
          </p:cNvPr>
          <p:cNvSpPr txBox="1"/>
          <p:nvPr/>
        </p:nvSpPr>
        <p:spPr>
          <a:xfrm>
            <a:off x="939862" y="416153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Attacker1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338CCE80-6C95-D9C0-78FE-C9C36C4C9B5F}"/>
              </a:ext>
            </a:extLst>
          </p:cNvPr>
          <p:cNvSpPr txBox="1"/>
          <p:nvPr/>
        </p:nvSpPr>
        <p:spPr>
          <a:xfrm>
            <a:off x="2568548" y="602659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Attacker0</a:t>
            </a: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9AAC6279-6C0C-4B27-CA53-3E53B9CA6B05}"/>
              </a:ext>
            </a:extLst>
          </p:cNvPr>
          <p:cNvSpPr txBox="1"/>
          <p:nvPr/>
        </p:nvSpPr>
        <p:spPr>
          <a:xfrm>
            <a:off x="4243713" y="4168586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Attacker2</a:t>
            </a:r>
          </a:p>
        </p:txBody>
      </p: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7BBF2158-67BD-EC63-40BC-D6D32090E83F}"/>
              </a:ext>
            </a:extLst>
          </p:cNvPr>
          <p:cNvCxnSpPr/>
          <p:nvPr/>
        </p:nvCxnSpPr>
        <p:spPr>
          <a:xfrm flipV="1">
            <a:off x="8425587" y="5063263"/>
            <a:ext cx="329572" cy="37408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04B9E3EF-670E-EB4A-80F4-342F87683A30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625683" y="5063263"/>
            <a:ext cx="329572" cy="37408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1632105B-9D24-DB8C-1192-2ACA2C8470E1}"/>
              </a:ext>
            </a:extLst>
          </p:cNvPr>
          <p:cNvSpPr txBox="1"/>
          <p:nvPr/>
        </p:nvSpPr>
        <p:spPr>
          <a:xfrm>
            <a:off x="7093981" y="5696090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Backend1</a:t>
            </a: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6EBBD359-3E8D-15A7-09EF-4628B3EF8CB7}"/>
              </a:ext>
            </a:extLst>
          </p:cNvPr>
          <p:cNvSpPr txBox="1"/>
          <p:nvPr/>
        </p:nvSpPr>
        <p:spPr>
          <a:xfrm>
            <a:off x="10300866" y="5692147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Backend2</a:t>
            </a:r>
          </a:p>
        </p:txBody>
      </p:sp>
      <p:pic>
        <p:nvPicPr>
          <p:cNvPr id="4" name="Picture 2" descr="Ryu SDN Framework">
            <a:extLst>
              <a:ext uri="{FF2B5EF4-FFF2-40B4-BE49-F238E27FC236}">
                <a16:creationId xmlns:a16="http://schemas.microsoft.com/office/drawing/2014/main" id="{65930EC4-9473-E6C4-64C5-5638063B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15" y="425159"/>
            <a:ext cx="1714552" cy="13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F34CDD-F13C-AE90-4ECB-9FFF7BCB9FAA}"/>
              </a:ext>
            </a:extLst>
          </p:cNvPr>
          <p:cNvCxnSpPr>
            <a:cxnSpLocks/>
          </p:cNvCxnSpPr>
          <p:nvPr/>
        </p:nvCxnSpPr>
        <p:spPr>
          <a:xfrm flipH="1">
            <a:off x="3539206" y="1565010"/>
            <a:ext cx="1682678" cy="107935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53F3548-6A68-8ADF-4BF0-8330E4F81272}"/>
              </a:ext>
            </a:extLst>
          </p:cNvPr>
          <p:cNvCxnSpPr>
            <a:cxnSpLocks/>
          </p:cNvCxnSpPr>
          <p:nvPr/>
        </p:nvCxnSpPr>
        <p:spPr>
          <a:xfrm>
            <a:off x="7105195" y="1594440"/>
            <a:ext cx="1738810" cy="102423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กล่องข้อความ 25">
            <a:extLst>
              <a:ext uri="{FF2B5EF4-FFF2-40B4-BE49-F238E27FC236}">
                <a16:creationId xmlns:a16="http://schemas.microsoft.com/office/drawing/2014/main" id="{B5699918-79BE-18F0-BB06-C989E2B5A2A3}"/>
              </a:ext>
            </a:extLst>
          </p:cNvPr>
          <p:cNvSpPr txBox="1"/>
          <p:nvPr/>
        </p:nvSpPr>
        <p:spPr>
          <a:xfrm>
            <a:off x="3807464" y="1541834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sp>
        <p:nvSpPr>
          <p:cNvPr id="34" name="กล่องข้อความ 25">
            <a:extLst>
              <a:ext uri="{FF2B5EF4-FFF2-40B4-BE49-F238E27FC236}">
                <a16:creationId xmlns:a16="http://schemas.microsoft.com/office/drawing/2014/main" id="{7FA6DA96-E229-22B7-AD36-E0DA7E73B199}"/>
              </a:ext>
            </a:extLst>
          </p:cNvPr>
          <p:cNvSpPr txBox="1"/>
          <p:nvPr/>
        </p:nvSpPr>
        <p:spPr>
          <a:xfrm>
            <a:off x="7363801" y="1541735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</p:spTree>
    <p:extLst>
      <p:ext uri="{BB962C8B-B14F-4D97-AF65-F5344CB8AC3E}">
        <p14:creationId xmlns:p14="http://schemas.microsoft.com/office/powerpoint/2010/main" val="139406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2E586-CF23-D40E-F28A-0FEB1677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1DA69-C46F-B7D2-E0D3-334E34E4F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40" y="549000"/>
            <a:ext cx="9957520" cy="57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ลูกศรเชื่อมต่อแบบตรง 9">
            <a:extLst>
              <a:ext uri="{FF2B5EF4-FFF2-40B4-BE49-F238E27FC236}">
                <a16:creationId xmlns:a16="http://schemas.microsoft.com/office/drawing/2014/main" id="{591AF383-0B9A-38F6-D187-8B680B28D83D}"/>
              </a:ext>
            </a:extLst>
          </p:cNvPr>
          <p:cNvCxnSpPr>
            <a:cxnSpLocks/>
          </p:cNvCxnSpPr>
          <p:nvPr/>
        </p:nvCxnSpPr>
        <p:spPr>
          <a:xfrm>
            <a:off x="2815917" y="1304067"/>
            <a:ext cx="790124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339FBCD-7FCA-3CC0-AF58-37EAFC157BD3}"/>
              </a:ext>
            </a:extLst>
          </p:cNvPr>
          <p:cNvSpPr txBox="1">
            <a:spLocks/>
          </p:cNvSpPr>
          <p:nvPr/>
        </p:nvSpPr>
        <p:spPr>
          <a:xfrm>
            <a:off x="0" y="11829"/>
            <a:ext cx="10861040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C00000"/>
                </a:solidFill>
              </a:rPr>
              <a:t>Experiment #1: Attacker VS. Server &amp; SDN (No Defending)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EC5F09FB-8CAD-E32C-58DC-702C391228F0}"/>
              </a:ext>
            </a:extLst>
          </p:cNvPr>
          <p:cNvSpPr txBox="1"/>
          <p:nvPr/>
        </p:nvSpPr>
        <p:spPr>
          <a:xfrm>
            <a:off x="8377084" y="891934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8" name="ลูกศรเชื่อมต่อแบบตรง 9">
            <a:extLst>
              <a:ext uri="{FF2B5EF4-FFF2-40B4-BE49-F238E27FC236}">
                <a16:creationId xmlns:a16="http://schemas.microsoft.com/office/drawing/2014/main" id="{D4E89AD7-AF79-506E-2C19-EF9F9038B329}"/>
              </a:ext>
            </a:extLst>
          </p:cNvPr>
          <p:cNvCxnSpPr>
            <a:cxnSpLocks/>
          </p:cNvCxnSpPr>
          <p:nvPr/>
        </p:nvCxnSpPr>
        <p:spPr>
          <a:xfrm>
            <a:off x="2823424" y="3009964"/>
            <a:ext cx="790124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10">
            <a:extLst>
              <a:ext uri="{FF2B5EF4-FFF2-40B4-BE49-F238E27FC236}">
                <a16:creationId xmlns:a16="http://schemas.microsoft.com/office/drawing/2014/main" id="{3D2F4B7B-AE2C-10A3-4E2A-727246A8C83E}"/>
              </a:ext>
            </a:extLst>
          </p:cNvPr>
          <p:cNvSpPr txBox="1"/>
          <p:nvPr/>
        </p:nvSpPr>
        <p:spPr>
          <a:xfrm>
            <a:off x="8384591" y="2597831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33D6A593-C125-4D44-1611-A84914D3BCA8}"/>
              </a:ext>
            </a:extLst>
          </p:cNvPr>
          <p:cNvCxnSpPr>
            <a:cxnSpLocks/>
          </p:cNvCxnSpPr>
          <p:nvPr/>
        </p:nvCxnSpPr>
        <p:spPr>
          <a:xfrm>
            <a:off x="2830931" y="4715861"/>
            <a:ext cx="790124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>
            <a:extLst>
              <a:ext uri="{FF2B5EF4-FFF2-40B4-BE49-F238E27FC236}">
                <a16:creationId xmlns:a16="http://schemas.microsoft.com/office/drawing/2014/main" id="{65523336-FA8A-699C-1D00-84182306EC84}"/>
              </a:ext>
            </a:extLst>
          </p:cNvPr>
          <p:cNvSpPr txBox="1"/>
          <p:nvPr/>
        </p:nvSpPr>
        <p:spPr>
          <a:xfrm>
            <a:off x="8392098" y="4303728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9C14C-39FE-E2F1-6C46-6D1E1E88DEA6}"/>
              </a:ext>
            </a:extLst>
          </p:cNvPr>
          <p:cNvSpPr/>
          <p:nvPr/>
        </p:nvSpPr>
        <p:spPr>
          <a:xfrm>
            <a:off x="1330960" y="741680"/>
            <a:ext cx="294640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14C0D-5BF8-76CA-8D64-B4D5BEC0E248}"/>
              </a:ext>
            </a:extLst>
          </p:cNvPr>
          <p:cNvSpPr txBox="1"/>
          <p:nvPr/>
        </p:nvSpPr>
        <p:spPr>
          <a:xfrm>
            <a:off x="1155049" y="934735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A9F803-DC5A-54DD-4A2F-DF2AC1A0D3B6}"/>
              </a:ext>
            </a:extLst>
          </p:cNvPr>
          <p:cNvSpPr txBox="1"/>
          <p:nvPr/>
        </p:nvSpPr>
        <p:spPr>
          <a:xfrm>
            <a:off x="1167098" y="1375088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DDFB3C-90C8-D0FA-280F-20FE1D9F9C5C}"/>
              </a:ext>
            </a:extLst>
          </p:cNvPr>
          <p:cNvSpPr txBox="1"/>
          <p:nvPr/>
        </p:nvSpPr>
        <p:spPr>
          <a:xfrm>
            <a:off x="1330960" y="1841238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134146-797F-9C84-E593-53F716AAC40A}"/>
              </a:ext>
            </a:extLst>
          </p:cNvPr>
          <p:cNvSpPr txBox="1"/>
          <p:nvPr/>
        </p:nvSpPr>
        <p:spPr>
          <a:xfrm>
            <a:off x="1544680" y="2032927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637FE-AA11-4FD5-D118-2D2DD2AC0311}"/>
              </a:ext>
            </a:extLst>
          </p:cNvPr>
          <p:cNvSpPr txBox="1"/>
          <p:nvPr/>
        </p:nvSpPr>
        <p:spPr>
          <a:xfrm>
            <a:off x="3000460" y="197521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34D188-8B08-AEAF-A325-23BFE2B5FE82}"/>
              </a:ext>
            </a:extLst>
          </p:cNvPr>
          <p:cNvSpPr txBox="1"/>
          <p:nvPr/>
        </p:nvSpPr>
        <p:spPr>
          <a:xfrm>
            <a:off x="4503532" y="197521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C04EB-D480-3B27-7EB5-EDB5FAB2FC1F}"/>
              </a:ext>
            </a:extLst>
          </p:cNvPr>
          <p:cNvSpPr txBox="1"/>
          <p:nvPr/>
        </p:nvSpPr>
        <p:spPr>
          <a:xfrm>
            <a:off x="5993575" y="1958529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DD218-5817-1574-6053-421772983C54}"/>
              </a:ext>
            </a:extLst>
          </p:cNvPr>
          <p:cNvSpPr txBox="1"/>
          <p:nvPr/>
        </p:nvSpPr>
        <p:spPr>
          <a:xfrm>
            <a:off x="7553510" y="195679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371A97-A4B3-191F-6360-9C25EB0EB5EC}"/>
              </a:ext>
            </a:extLst>
          </p:cNvPr>
          <p:cNvSpPr txBox="1"/>
          <p:nvPr/>
        </p:nvSpPr>
        <p:spPr>
          <a:xfrm>
            <a:off x="8999720" y="195679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A09358-2DCC-5FC4-2EA3-811C25FADA5E}"/>
              </a:ext>
            </a:extLst>
          </p:cNvPr>
          <p:cNvSpPr txBox="1"/>
          <p:nvPr/>
        </p:nvSpPr>
        <p:spPr>
          <a:xfrm>
            <a:off x="10445930" y="195933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D2185-5D18-7AE0-B738-6A3410CCE14A}"/>
              </a:ext>
            </a:extLst>
          </p:cNvPr>
          <p:cNvSpPr txBox="1"/>
          <p:nvPr/>
        </p:nvSpPr>
        <p:spPr>
          <a:xfrm>
            <a:off x="1155049" y="2743852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9C16E6-9013-549D-8AF7-F74101F79CE6}"/>
              </a:ext>
            </a:extLst>
          </p:cNvPr>
          <p:cNvSpPr txBox="1"/>
          <p:nvPr/>
        </p:nvSpPr>
        <p:spPr>
          <a:xfrm>
            <a:off x="1167098" y="3184205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DC198-4989-16C7-6EEE-8478C83529FF}"/>
              </a:ext>
            </a:extLst>
          </p:cNvPr>
          <p:cNvSpPr txBox="1"/>
          <p:nvPr/>
        </p:nvSpPr>
        <p:spPr>
          <a:xfrm>
            <a:off x="1330960" y="3650355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596362-7376-D7A2-9912-96D9DE3EF071}"/>
              </a:ext>
            </a:extLst>
          </p:cNvPr>
          <p:cNvSpPr txBox="1"/>
          <p:nvPr/>
        </p:nvSpPr>
        <p:spPr>
          <a:xfrm>
            <a:off x="1544680" y="3880245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C713D3-80F9-C841-536B-D4BAFA746CDC}"/>
              </a:ext>
            </a:extLst>
          </p:cNvPr>
          <p:cNvSpPr txBox="1"/>
          <p:nvPr/>
        </p:nvSpPr>
        <p:spPr>
          <a:xfrm>
            <a:off x="3000460" y="387437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07CA0F-E6FA-728C-C45B-AB5883D4F897}"/>
              </a:ext>
            </a:extLst>
          </p:cNvPr>
          <p:cNvSpPr txBox="1"/>
          <p:nvPr/>
        </p:nvSpPr>
        <p:spPr>
          <a:xfrm>
            <a:off x="4458650" y="3868252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2CD9F0-5702-5666-3354-778E641BDB3B}"/>
              </a:ext>
            </a:extLst>
          </p:cNvPr>
          <p:cNvSpPr txBox="1"/>
          <p:nvPr/>
        </p:nvSpPr>
        <p:spPr>
          <a:xfrm>
            <a:off x="5916840" y="386213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F81792-D848-5EA8-85A1-A12AD2F6143F}"/>
              </a:ext>
            </a:extLst>
          </p:cNvPr>
          <p:cNvSpPr txBox="1"/>
          <p:nvPr/>
        </p:nvSpPr>
        <p:spPr>
          <a:xfrm>
            <a:off x="7553510" y="387437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FD8D00-A01A-18A4-BE58-541F9182CE93}"/>
              </a:ext>
            </a:extLst>
          </p:cNvPr>
          <p:cNvSpPr txBox="1"/>
          <p:nvPr/>
        </p:nvSpPr>
        <p:spPr>
          <a:xfrm>
            <a:off x="8999720" y="386213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22E9D6-0AD3-0E5A-6E89-2811A4E9688D}"/>
              </a:ext>
            </a:extLst>
          </p:cNvPr>
          <p:cNvSpPr txBox="1"/>
          <p:nvPr/>
        </p:nvSpPr>
        <p:spPr>
          <a:xfrm>
            <a:off x="10445930" y="384989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89D789-5CE2-2EB1-6B1A-0DF692EA2E5E}"/>
              </a:ext>
            </a:extLst>
          </p:cNvPr>
          <p:cNvSpPr txBox="1"/>
          <p:nvPr/>
        </p:nvSpPr>
        <p:spPr>
          <a:xfrm>
            <a:off x="1330958" y="4552969"/>
            <a:ext cx="4775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291AB3-C797-38CB-B23F-BC63F6510AE0}"/>
              </a:ext>
            </a:extLst>
          </p:cNvPr>
          <p:cNvSpPr txBox="1"/>
          <p:nvPr/>
        </p:nvSpPr>
        <p:spPr>
          <a:xfrm>
            <a:off x="1330958" y="4993322"/>
            <a:ext cx="3771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A4B093-F748-9513-0326-3A3456791302}"/>
              </a:ext>
            </a:extLst>
          </p:cNvPr>
          <p:cNvSpPr txBox="1"/>
          <p:nvPr/>
        </p:nvSpPr>
        <p:spPr>
          <a:xfrm>
            <a:off x="1330960" y="5459472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7300EF-508D-14AE-5E96-025BC2873434}"/>
              </a:ext>
            </a:extLst>
          </p:cNvPr>
          <p:cNvSpPr txBox="1"/>
          <p:nvPr/>
        </p:nvSpPr>
        <p:spPr>
          <a:xfrm>
            <a:off x="1544680" y="5689362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2D879D-07BD-30F7-6BD0-469944C04A3B}"/>
              </a:ext>
            </a:extLst>
          </p:cNvPr>
          <p:cNvSpPr txBox="1"/>
          <p:nvPr/>
        </p:nvSpPr>
        <p:spPr>
          <a:xfrm>
            <a:off x="3000460" y="568348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9AAEC9-A758-7A92-1C5E-B71A82BA3700}"/>
              </a:ext>
            </a:extLst>
          </p:cNvPr>
          <p:cNvSpPr txBox="1"/>
          <p:nvPr/>
        </p:nvSpPr>
        <p:spPr>
          <a:xfrm>
            <a:off x="4458650" y="5677369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DF2F89-C812-96B4-EF77-F92B8DE31BDF}"/>
              </a:ext>
            </a:extLst>
          </p:cNvPr>
          <p:cNvSpPr txBox="1"/>
          <p:nvPr/>
        </p:nvSpPr>
        <p:spPr>
          <a:xfrm>
            <a:off x="5916840" y="5671251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4EE25E-2FC2-7494-8B4E-C175F0B3A116}"/>
              </a:ext>
            </a:extLst>
          </p:cNvPr>
          <p:cNvSpPr txBox="1"/>
          <p:nvPr/>
        </p:nvSpPr>
        <p:spPr>
          <a:xfrm>
            <a:off x="7553510" y="568348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7D1023-99B3-07A5-09D1-1CCC04A7B976}"/>
              </a:ext>
            </a:extLst>
          </p:cNvPr>
          <p:cNvSpPr txBox="1"/>
          <p:nvPr/>
        </p:nvSpPr>
        <p:spPr>
          <a:xfrm>
            <a:off x="8999720" y="5671251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3B3758-49E7-8E7C-B71B-84F0FB3138F3}"/>
              </a:ext>
            </a:extLst>
          </p:cNvPr>
          <p:cNvSpPr txBox="1"/>
          <p:nvPr/>
        </p:nvSpPr>
        <p:spPr>
          <a:xfrm>
            <a:off x="10445930" y="565901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5490E-B5EB-677B-20F4-FF7A304912A8}"/>
              </a:ext>
            </a:extLst>
          </p:cNvPr>
          <p:cNvSpPr txBox="1"/>
          <p:nvPr/>
        </p:nvSpPr>
        <p:spPr>
          <a:xfrm>
            <a:off x="5412616" y="6226133"/>
            <a:ext cx="13667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Times (s)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08B3AB-E738-698D-289D-1B64B40C016F}"/>
              </a:ext>
            </a:extLst>
          </p:cNvPr>
          <p:cNvGrpSpPr/>
          <p:nvPr/>
        </p:nvGrpSpPr>
        <p:grpSpPr>
          <a:xfrm>
            <a:off x="8781211" y="6108191"/>
            <a:ext cx="1908200" cy="772341"/>
            <a:chOff x="8781211" y="6108191"/>
            <a:chExt cx="1908200" cy="77234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85BB29-7D66-B378-B80B-E1E65D8BBE78}"/>
                </a:ext>
              </a:extLst>
            </p:cNvPr>
            <p:cNvSpPr/>
            <p:nvPr/>
          </p:nvSpPr>
          <p:spPr>
            <a:xfrm>
              <a:off x="8781211" y="6531686"/>
              <a:ext cx="1378789" cy="172045"/>
            </a:xfrm>
            <a:prstGeom prst="rect">
              <a:avLst/>
            </a:prstGeom>
            <a:solidFill>
              <a:srgbClr val="2232A4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0C405D-8AD7-D816-92CF-615A35D87AD8}"/>
                </a:ext>
              </a:extLst>
            </p:cNvPr>
            <p:cNvSpPr/>
            <p:nvPr/>
          </p:nvSpPr>
          <p:spPr>
            <a:xfrm>
              <a:off x="8781211" y="6253002"/>
              <a:ext cx="1378789" cy="172045"/>
            </a:xfrm>
            <a:prstGeom prst="rect">
              <a:avLst/>
            </a:prstGeom>
            <a:solidFill>
              <a:srgbClr val="138E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EEEDB9-ADFF-82E2-55FF-5927EC83A824}"/>
                </a:ext>
              </a:extLst>
            </p:cNvPr>
            <p:cNvSpPr txBox="1"/>
            <p:nvPr/>
          </p:nvSpPr>
          <p:spPr>
            <a:xfrm>
              <a:off x="10238011" y="6108191"/>
              <a:ext cx="45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Rx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18E3AD-A8AE-B8AC-1646-ED94737B3CBF}"/>
                </a:ext>
              </a:extLst>
            </p:cNvPr>
            <p:cNvSpPr txBox="1"/>
            <p:nvPr/>
          </p:nvSpPr>
          <p:spPr>
            <a:xfrm>
              <a:off x="10238011" y="6418867"/>
              <a:ext cx="45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Tx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234E5C1-0ACD-DD7B-6DE2-5A327E21EA7E}"/>
              </a:ext>
            </a:extLst>
          </p:cNvPr>
          <p:cNvSpPr txBox="1"/>
          <p:nvPr/>
        </p:nvSpPr>
        <p:spPr>
          <a:xfrm>
            <a:off x="3336290" y="5274806"/>
            <a:ext cx="247347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/>
              <a:t>Avg. Server’s CPU ~ 75%</a:t>
            </a:r>
          </a:p>
        </p:txBody>
      </p:sp>
    </p:spTree>
    <p:extLst>
      <p:ext uri="{BB962C8B-B14F-4D97-AF65-F5344CB8AC3E}">
        <p14:creationId xmlns:p14="http://schemas.microsoft.com/office/powerpoint/2010/main" val="4025771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A35A-5395-EDBD-88C0-CB20F8489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21A41-C52C-BB23-49D7-78A6A2245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CF4D-4495-F650-5B38-F9706917CB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" y="1565173"/>
            <a:ext cx="6847309" cy="39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C5A1417-49F5-8B6F-95C0-FE8AE0A5D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775957"/>
              </p:ext>
            </p:extLst>
          </p:nvPr>
        </p:nvGraphicFramePr>
        <p:xfrm>
          <a:off x="7674076" y="3335321"/>
          <a:ext cx="4159044" cy="4876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79522">
                  <a:extLst>
                    <a:ext uri="{9D8B030D-6E8A-4147-A177-3AD203B41FA5}">
                      <a16:colId xmlns:a16="http://schemas.microsoft.com/office/drawing/2014/main" val="2323700400"/>
                    </a:ext>
                  </a:extLst>
                </a:gridCol>
                <a:gridCol w="2079522">
                  <a:extLst>
                    <a:ext uri="{9D8B030D-6E8A-4147-A177-3AD203B41FA5}">
                      <a16:colId xmlns:a16="http://schemas.microsoft.com/office/drawing/2014/main" val="151254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b="1">
                          <a:effectLst/>
                        </a:rPr>
                        <a:t>Response Rate</a:t>
                      </a:r>
                      <a:endParaRPr lang="en-US" sz="3200" b="1">
                        <a:effectLst/>
                        <a:latin typeface="TH Sarabun New" panose="020B0500040200020003" pitchFamily="34" charset="-34"/>
                        <a:ea typeface="Angsana New" panose="02020603050405020304" pitchFamily="18" charset="-34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b="1">
                          <a:effectLst/>
                        </a:rPr>
                        <a:t>67.40 %</a:t>
                      </a:r>
                      <a:endParaRPr lang="en-US" sz="3200" b="1">
                        <a:effectLst/>
                        <a:latin typeface="TH Sarabun New" panose="020B0500040200020003" pitchFamily="34" charset="-34"/>
                        <a:ea typeface="Angsana New" panose="02020603050405020304" pitchFamily="18" charset="-34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77821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002C4D-8069-86EB-3C08-E17A158B9081}"/>
              </a:ext>
            </a:extLst>
          </p:cNvPr>
          <p:cNvSpPr txBox="1"/>
          <p:nvPr/>
        </p:nvSpPr>
        <p:spPr>
          <a:xfrm>
            <a:off x="1363102" y="5759031"/>
            <a:ext cx="473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User 1;</a:t>
            </a:r>
            <a:r>
              <a:rPr lang="en-US" sz="3600" b="1">
                <a:solidFill>
                  <a:schemeClr val="tx1"/>
                </a:solidFill>
                <a:ea typeface="+mn-lt"/>
                <a:cs typeface="+mn-lt"/>
              </a:rPr>
              <a:t> HTTP Request</a:t>
            </a:r>
            <a:r>
              <a:rPr lang="th-TH" sz="3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600" b="1">
                <a:solidFill>
                  <a:schemeClr val="tx1"/>
                </a:solidFill>
                <a:ea typeface="+mn-lt"/>
                <a:cs typeface="+mn-lt"/>
              </a:rPr>
              <a:t>(Curl)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D2D4-5126-C4EC-755B-02544E83EE18}"/>
              </a:ext>
            </a:extLst>
          </p:cNvPr>
          <p:cNvSpPr txBox="1"/>
          <p:nvPr/>
        </p:nvSpPr>
        <p:spPr>
          <a:xfrm>
            <a:off x="7674076" y="5614219"/>
            <a:ext cx="35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User 2; Ping Request </a:t>
            </a:r>
          </a:p>
        </p:txBody>
      </p:sp>
      <p:cxnSp>
        <p:nvCxnSpPr>
          <p:cNvPr id="12" name="ลูกศรเชื่อมต่อแบบตรง 9">
            <a:extLst>
              <a:ext uri="{FF2B5EF4-FFF2-40B4-BE49-F238E27FC236}">
                <a16:creationId xmlns:a16="http://schemas.microsoft.com/office/drawing/2014/main" id="{71DD0694-F938-A25F-8EA1-CC435B256D20}"/>
              </a:ext>
            </a:extLst>
          </p:cNvPr>
          <p:cNvCxnSpPr>
            <a:cxnSpLocks/>
          </p:cNvCxnSpPr>
          <p:nvPr/>
        </p:nvCxnSpPr>
        <p:spPr>
          <a:xfrm>
            <a:off x="1350911" y="3771964"/>
            <a:ext cx="557099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0">
            <a:extLst>
              <a:ext uri="{FF2B5EF4-FFF2-40B4-BE49-F238E27FC236}">
                <a16:creationId xmlns:a16="http://schemas.microsoft.com/office/drawing/2014/main" id="{76007ADD-DD1D-B7E8-BB3E-A23CE7F24B22}"/>
              </a:ext>
            </a:extLst>
          </p:cNvPr>
          <p:cNvSpPr txBox="1"/>
          <p:nvPr/>
        </p:nvSpPr>
        <p:spPr>
          <a:xfrm>
            <a:off x="5361490" y="3684783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62557-9102-FE7F-DD3C-CC867321D61A}"/>
              </a:ext>
            </a:extLst>
          </p:cNvPr>
          <p:cNvSpPr txBox="1"/>
          <p:nvPr/>
        </p:nvSpPr>
        <p:spPr>
          <a:xfrm>
            <a:off x="562574" y="5111769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EA7A4-F492-4BE9-C5A2-6CB249BA700D}"/>
              </a:ext>
            </a:extLst>
          </p:cNvPr>
          <p:cNvSpPr txBox="1"/>
          <p:nvPr/>
        </p:nvSpPr>
        <p:spPr>
          <a:xfrm>
            <a:off x="1539760" y="5106779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C06F0-77A2-D71A-0B54-EE15C777BE77}"/>
              </a:ext>
            </a:extLst>
          </p:cNvPr>
          <p:cNvSpPr txBox="1"/>
          <p:nvPr/>
        </p:nvSpPr>
        <p:spPr>
          <a:xfrm>
            <a:off x="2697836" y="5102042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20D71-7A70-1AA8-ED9F-F1DC4E0B26DE}"/>
              </a:ext>
            </a:extLst>
          </p:cNvPr>
          <p:cNvSpPr txBox="1"/>
          <p:nvPr/>
        </p:nvSpPr>
        <p:spPr>
          <a:xfrm>
            <a:off x="3527305" y="5111769"/>
            <a:ext cx="7789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8AE95-EDED-3984-A409-8C1A1D64AE94}"/>
              </a:ext>
            </a:extLst>
          </p:cNvPr>
          <p:cNvSpPr txBox="1"/>
          <p:nvPr/>
        </p:nvSpPr>
        <p:spPr>
          <a:xfrm>
            <a:off x="4684350" y="505401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BFFF4-6508-56E7-22C3-23F35A48732E}"/>
              </a:ext>
            </a:extLst>
          </p:cNvPr>
          <p:cNvSpPr txBox="1"/>
          <p:nvPr/>
        </p:nvSpPr>
        <p:spPr>
          <a:xfrm>
            <a:off x="5644600" y="507786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3AC5C-9568-BD1D-7CEE-42BF7094AB61}"/>
              </a:ext>
            </a:extLst>
          </p:cNvPr>
          <p:cNvSpPr txBox="1"/>
          <p:nvPr/>
        </p:nvSpPr>
        <p:spPr>
          <a:xfrm>
            <a:off x="6678296" y="507786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9F69DD-41AD-A48D-9256-1836F16411E6}"/>
              </a:ext>
            </a:extLst>
          </p:cNvPr>
          <p:cNvSpPr txBox="1"/>
          <p:nvPr/>
        </p:nvSpPr>
        <p:spPr>
          <a:xfrm>
            <a:off x="3233409" y="5292827"/>
            <a:ext cx="136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Times (s)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098CE70-3D8C-7457-5BEC-6C57D996C152}"/>
              </a:ext>
            </a:extLst>
          </p:cNvPr>
          <p:cNvSpPr txBox="1">
            <a:spLocks/>
          </p:cNvSpPr>
          <p:nvPr/>
        </p:nvSpPr>
        <p:spPr>
          <a:xfrm>
            <a:off x="0" y="11829"/>
            <a:ext cx="10586720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C00000"/>
                </a:solidFill>
              </a:rPr>
              <a:t>Experiment #1: Attacker VS. Server &amp; SDN (No Defending)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18CE86-51B4-1CE0-A500-421BF0C56115}"/>
              </a:ext>
            </a:extLst>
          </p:cNvPr>
          <p:cNvSpPr/>
          <p:nvPr/>
        </p:nvSpPr>
        <p:spPr>
          <a:xfrm>
            <a:off x="1350911" y="1950720"/>
            <a:ext cx="5689969" cy="4911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7D1E51-5329-11F7-2D2D-4114013E6AFF}"/>
              </a:ext>
            </a:extLst>
          </p:cNvPr>
          <p:cNvSpPr txBox="1"/>
          <p:nvPr/>
        </p:nvSpPr>
        <p:spPr>
          <a:xfrm>
            <a:off x="6921910" y="1873133"/>
            <a:ext cx="160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12054450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D0DB-9E93-F379-5DF5-542A019B3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634EF-662B-916B-9424-5456E11E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9" name="Picture 8" descr="A graph showing a line and a line&#10;&#10;AI-generated content may be incorrect.">
            <a:extLst>
              <a:ext uri="{FF2B5EF4-FFF2-40B4-BE49-F238E27FC236}">
                <a16:creationId xmlns:a16="http://schemas.microsoft.com/office/drawing/2014/main" id="{A785341F-11FE-250C-7FB1-C2A3C899D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9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FBCF-FE70-8965-B872-1018BB7A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9D49C538-8B3A-36B1-1228-7B37B013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กราฟิก 5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AFD61E1D-1356-6715-034B-95FF7ABC0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432" y="3477972"/>
            <a:ext cx="914400" cy="914400"/>
          </a:xfrm>
          <a:prstGeom prst="rect">
            <a:avLst/>
          </a:prstGeom>
        </p:spPr>
      </p:pic>
      <p:pic>
        <p:nvPicPr>
          <p:cNvPr id="7" name="กราฟิก 6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911F2F52-01B9-1144-E5CF-FE32DD6A1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9937" y="4938342"/>
            <a:ext cx="1341783" cy="1341783"/>
          </a:xfrm>
          <a:prstGeom prst="rect">
            <a:avLst/>
          </a:prstGeom>
        </p:spPr>
      </p:pic>
      <p:pic>
        <p:nvPicPr>
          <p:cNvPr id="8" name="กราฟิก 7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8215E088-4DD2-A310-D4C8-D36FA4D81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2299" y="3477972"/>
            <a:ext cx="914400" cy="914400"/>
          </a:xfrm>
          <a:prstGeom prst="rect">
            <a:avLst/>
          </a:prstGeom>
        </p:spPr>
      </p:pic>
      <p:pic>
        <p:nvPicPr>
          <p:cNvPr id="10" name="กราฟิก 9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369E4344-51E1-D468-3C36-05EE6A313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6699" y="2286684"/>
            <a:ext cx="914400" cy="914400"/>
          </a:xfrm>
          <a:prstGeom prst="rect">
            <a:avLst/>
          </a:prstGeom>
        </p:spPr>
      </p:pic>
      <p:pic>
        <p:nvPicPr>
          <p:cNvPr id="11" name="กราฟิก 10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FA2735D1-055F-285C-756B-9117B78AF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00" y="2260008"/>
            <a:ext cx="914400" cy="914400"/>
          </a:xfrm>
          <a:prstGeom prst="rect">
            <a:avLst/>
          </a:prstGeom>
        </p:spPr>
      </p:pic>
      <p:pic>
        <p:nvPicPr>
          <p:cNvPr id="13" name="กราฟิก 12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460379DB-AF78-CDF9-B200-E9F9F86B5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6014" y="5437351"/>
            <a:ext cx="979147" cy="979147"/>
          </a:xfrm>
          <a:prstGeom prst="rect">
            <a:avLst/>
          </a:prstGeom>
        </p:spPr>
      </p:pic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E1146463-A069-B1A7-247F-2242605EC137}"/>
              </a:ext>
            </a:extLst>
          </p:cNvPr>
          <p:cNvCxnSpPr>
            <a:cxnSpLocks/>
          </p:cNvCxnSpPr>
          <p:nvPr/>
        </p:nvCxnSpPr>
        <p:spPr>
          <a:xfrm>
            <a:off x="3418822" y="2942667"/>
            <a:ext cx="5496339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กราฟิก 18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46CF795A-79F6-23F3-CDB5-4C4D82294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66" y="2059053"/>
            <a:ext cx="914400" cy="914400"/>
          </a:xfrm>
          <a:prstGeom prst="rect">
            <a:avLst/>
          </a:prstGeom>
        </p:spPr>
      </p:pic>
      <p:pic>
        <p:nvPicPr>
          <p:cNvPr id="21" name="กราฟิก 20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B7E02F63-C21C-3669-9800-EDAEFD7FD8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2299" y="1417638"/>
            <a:ext cx="914400" cy="914400"/>
          </a:xfrm>
          <a:prstGeom prst="rect">
            <a:avLst/>
          </a:prstGeom>
        </p:spPr>
      </p:pic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756B3848-C6B7-1B9B-09C9-C62BD5E1CDF5}"/>
              </a:ext>
            </a:extLst>
          </p:cNvPr>
          <p:cNvCxnSpPr/>
          <p:nvPr/>
        </p:nvCxnSpPr>
        <p:spPr>
          <a:xfrm flipH="1" flipV="1">
            <a:off x="2419937" y="4392372"/>
            <a:ext cx="671133" cy="5459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5D093DF3-6B30-B194-C16B-18DE77A48DA4}"/>
              </a:ext>
            </a:extLst>
          </p:cNvPr>
          <p:cNvCxnSpPr>
            <a:cxnSpLocks/>
          </p:cNvCxnSpPr>
          <p:nvPr/>
        </p:nvCxnSpPr>
        <p:spPr>
          <a:xfrm flipV="1">
            <a:off x="3075491" y="4392372"/>
            <a:ext cx="769977" cy="5459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067108B-8B49-1A83-407E-948A0609B940}"/>
              </a:ext>
            </a:extLst>
          </p:cNvPr>
          <p:cNvSpPr txBox="1"/>
          <p:nvPr/>
        </p:nvSpPr>
        <p:spPr>
          <a:xfrm>
            <a:off x="3604112" y="4478488"/>
            <a:ext cx="1516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/>
              <a:t>ส่งคำสั่ง </a:t>
            </a:r>
            <a:r>
              <a:rPr lang="en-US" sz="3200"/>
              <a:t>TCP Attack</a:t>
            </a:r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15490AA7-A65E-5A5D-A1C3-00FA8AB7B9E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219499" y="3174408"/>
            <a:ext cx="457200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1BD473F7-EF6D-6789-9864-172A98F83CA5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460479" y="3174408"/>
            <a:ext cx="533153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397CFAC7-7AFD-21B1-A935-635D3D441BB8}"/>
              </a:ext>
            </a:extLst>
          </p:cNvPr>
          <p:cNvCxnSpPr>
            <a:cxnSpLocks/>
          </p:cNvCxnSpPr>
          <p:nvPr/>
        </p:nvCxnSpPr>
        <p:spPr>
          <a:xfrm>
            <a:off x="3845468" y="3080408"/>
            <a:ext cx="490969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CECFAFDE-AECA-7739-FE4C-6E772738192B}"/>
              </a:ext>
            </a:extLst>
          </p:cNvPr>
          <p:cNvCxnSpPr>
            <a:cxnSpLocks/>
          </p:cNvCxnSpPr>
          <p:nvPr/>
        </p:nvCxnSpPr>
        <p:spPr>
          <a:xfrm>
            <a:off x="8973940" y="3288148"/>
            <a:ext cx="0" cy="648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>
            <a:extLst>
              <a:ext uri="{FF2B5EF4-FFF2-40B4-BE49-F238E27FC236}">
                <a16:creationId xmlns:a16="http://schemas.microsoft.com/office/drawing/2014/main" id="{2B13A108-2B96-E5B1-B6CB-D6573A18418F}"/>
              </a:ext>
            </a:extLst>
          </p:cNvPr>
          <p:cNvCxnSpPr/>
          <p:nvPr/>
        </p:nvCxnSpPr>
        <p:spPr>
          <a:xfrm>
            <a:off x="2335696" y="2332038"/>
            <a:ext cx="341003" cy="41184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EA94788C-9168-BF09-BC2D-486A3B03520A}"/>
              </a:ext>
            </a:extLst>
          </p:cNvPr>
          <p:cNvCxnSpPr>
            <a:cxnSpLocks/>
          </p:cNvCxnSpPr>
          <p:nvPr/>
        </p:nvCxnSpPr>
        <p:spPr>
          <a:xfrm>
            <a:off x="1850775" y="2717208"/>
            <a:ext cx="768636" cy="1906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>
            <a:extLst>
              <a:ext uri="{FF2B5EF4-FFF2-40B4-BE49-F238E27FC236}">
                <a16:creationId xmlns:a16="http://schemas.microsoft.com/office/drawing/2014/main" id="{FF973915-C7E7-B9E0-E9F4-3BCD2CC3B1E0}"/>
              </a:ext>
            </a:extLst>
          </p:cNvPr>
          <p:cNvCxnSpPr>
            <a:cxnSpLocks/>
          </p:cNvCxnSpPr>
          <p:nvPr/>
        </p:nvCxnSpPr>
        <p:spPr>
          <a:xfrm>
            <a:off x="3845468" y="2782101"/>
            <a:ext cx="480710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6D47ECF9-496B-31AE-B2BF-827CCB195B13}"/>
              </a:ext>
            </a:extLst>
          </p:cNvPr>
          <p:cNvCxnSpPr>
            <a:cxnSpLocks/>
          </p:cNvCxnSpPr>
          <p:nvPr/>
        </p:nvCxnSpPr>
        <p:spPr>
          <a:xfrm>
            <a:off x="9446163" y="3303993"/>
            <a:ext cx="0" cy="58885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D77D42B9-F0B5-5365-0629-9B883D584A8E}"/>
              </a:ext>
            </a:extLst>
          </p:cNvPr>
          <p:cNvSpPr txBox="1"/>
          <p:nvPr/>
        </p:nvSpPr>
        <p:spPr>
          <a:xfrm>
            <a:off x="1891429" y="1597388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ping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EA98C379-95D6-5D95-A11B-4C44D4B10EEE}"/>
              </a:ext>
            </a:extLst>
          </p:cNvPr>
          <p:cNvSpPr txBox="1"/>
          <p:nvPr/>
        </p:nvSpPr>
        <p:spPr>
          <a:xfrm>
            <a:off x="936375" y="2262743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HTTP</a:t>
            </a:r>
          </a:p>
        </p:txBody>
      </p:sp>
      <p:pic>
        <p:nvPicPr>
          <p:cNvPr id="15" name="Picture 8" descr="NGINX, Inc.">
            <a:extLst>
              <a:ext uri="{FF2B5EF4-FFF2-40B4-BE49-F238E27FC236}">
                <a16:creationId xmlns:a16="http://schemas.microsoft.com/office/drawing/2014/main" id="{73FC2B63-C4FD-4B50-43EB-CA2108A7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085" y="3912253"/>
            <a:ext cx="1190959" cy="11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กราฟิก 16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3A7BAF4E-FB4D-B49C-14DC-FE3D07F76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681" y="5437350"/>
            <a:ext cx="979147" cy="979147"/>
          </a:xfrm>
          <a:prstGeom prst="rect">
            <a:avLst/>
          </a:prstGeom>
        </p:spPr>
      </p:pic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6D929542-B302-7C1B-86A9-3778884335EC}"/>
              </a:ext>
            </a:extLst>
          </p:cNvPr>
          <p:cNvSpPr txBox="1"/>
          <p:nvPr/>
        </p:nvSpPr>
        <p:spPr>
          <a:xfrm>
            <a:off x="2885057" y="30505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AP1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619131F8-B02E-CCFE-EB6E-B31D6AD935B9}"/>
              </a:ext>
            </a:extLst>
          </p:cNvPr>
          <p:cNvSpPr txBox="1"/>
          <p:nvPr/>
        </p:nvSpPr>
        <p:spPr>
          <a:xfrm>
            <a:off x="8941853" y="29998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AP2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B4D4C217-2191-EF74-EBEC-C48F385BB071}"/>
              </a:ext>
            </a:extLst>
          </p:cNvPr>
          <p:cNvSpPr txBox="1"/>
          <p:nvPr/>
        </p:nvSpPr>
        <p:spPr>
          <a:xfrm>
            <a:off x="939862" y="416153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Attacker1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C48D522-FD9D-9C91-542C-493E4D60EF3E}"/>
              </a:ext>
            </a:extLst>
          </p:cNvPr>
          <p:cNvSpPr txBox="1"/>
          <p:nvPr/>
        </p:nvSpPr>
        <p:spPr>
          <a:xfrm>
            <a:off x="2568548" y="602659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Attacker0</a:t>
            </a: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3EB45AB3-77D1-E33A-0691-02A91B7CC97A}"/>
              </a:ext>
            </a:extLst>
          </p:cNvPr>
          <p:cNvSpPr txBox="1"/>
          <p:nvPr/>
        </p:nvSpPr>
        <p:spPr>
          <a:xfrm>
            <a:off x="4243713" y="4168586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Attacker2</a:t>
            </a:r>
          </a:p>
        </p:txBody>
      </p: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2CCA3CA7-8B20-A255-31E6-5B71A078D2B3}"/>
              </a:ext>
            </a:extLst>
          </p:cNvPr>
          <p:cNvCxnSpPr/>
          <p:nvPr/>
        </p:nvCxnSpPr>
        <p:spPr>
          <a:xfrm flipV="1">
            <a:off x="8425587" y="5063263"/>
            <a:ext cx="329572" cy="37408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04A0036D-FDA7-F942-A1DE-82F1D9D7A0B0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625683" y="5063263"/>
            <a:ext cx="329572" cy="37408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6D8E1FEB-879A-E43F-36D2-516838C95917}"/>
              </a:ext>
            </a:extLst>
          </p:cNvPr>
          <p:cNvSpPr txBox="1"/>
          <p:nvPr/>
        </p:nvSpPr>
        <p:spPr>
          <a:xfrm>
            <a:off x="7093981" y="5696090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Backend1</a:t>
            </a: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F1F02C70-92A3-8590-5FEF-9B7B931CF5BA}"/>
              </a:ext>
            </a:extLst>
          </p:cNvPr>
          <p:cNvSpPr txBox="1"/>
          <p:nvPr/>
        </p:nvSpPr>
        <p:spPr>
          <a:xfrm>
            <a:off x="10300866" y="5692147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Backend2</a:t>
            </a:r>
          </a:p>
        </p:txBody>
      </p:sp>
      <p:pic>
        <p:nvPicPr>
          <p:cNvPr id="4" name="Picture 2" descr="Ryu SDN Framework">
            <a:extLst>
              <a:ext uri="{FF2B5EF4-FFF2-40B4-BE49-F238E27FC236}">
                <a16:creationId xmlns:a16="http://schemas.microsoft.com/office/drawing/2014/main" id="{502BB3E3-9068-0C40-CEA6-9AD28D0D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15" y="425159"/>
            <a:ext cx="1714552" cy="13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C31B39-1CE0-5B1D-7B59-F22247EB7B40}"/>
              </a:ext>
            </a:extLst>
          </p:cNvPr>
          <p:cNvCxnSpPr>
            <a:cxnSpLocks/>
          </p:cNvCxnSpPr>
          <p:nvPr/>
        </p:nvCxnSpPr>
        <p:spPr>
          <a:xfrm flipH="1">
            <a:off x="3539206" y="1565010"/>
            <a:ext cx="1682678" cy="107935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5E7BC-C0F2-6971-3E4F-E7F7F5C3DF9A}"/>
              </a:ext>
            </a:extLst>
          </p:cNvPr>
          <p:cNvCxnSpPr>
            <a:cxnSpLocks/>
          </p:cNvCxnSpPr>
          <p:nvPr/>
        </p:nvCxnSpPr>
        <p:spPr>
          <a:xfrm>
            <a:off x="7105195" y="1594440"/>
            <a:ext cx="1738810" cy="102423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กล่องข้อความ 25">
            <a:extLst>
              <a:ext uri="{FF2B5EF4-FFF2-40B4-BE49-F238E27FC236}">
                <a16:creationId xmlns:a16="http://schemas.microsoft.com/office/drawing/2014/main" id="{75D423E1-A7E3-6BB3-4305-97A6CB0837C5}"/>
              </a:ext>
            </a:extLst>
          </p:cNvPr>
          <p:cNvSpPr txBox="1"/>
          <p:nvPr/>
        </p:nvSpPr>
        <p:spPr>
          <a:xfrm>
            <a:off x="3807464" y="1541834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sp>
        <p:nvSpPr>
          <p:cNvPr id="34" name="กล่องข้อความ 25">
            <a:extLst>
              <a:ext uri="{FF2B5EF4-FFF2-40B4-BE49-F238E27FC236}">
                <a16:creationId xmlns:a16="http://schemas.microsoft.com/office/drawing/2014/main" id="{F76A2580-FDB8-2FFF-0682-B5FC149C8104}"/>
              </a:ext>
            </a:extLst>
          </p:cNvPr>
          <p:cNvSpPr txBox="1"/>
          <p:nvPr/>
        </p:nvSpPr>
        <p:spPr>
          <a:xfrm>
            <a:off x="7363801" y="1541735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pic>
        <p:nvPicPr>
          <p:cNvPr id="39" name="กราฟิก 38" descr="Immunity ด้วยสีเติมแบบทึบ">
            <a:extLst>
              <a:ext uri="{FF2B5EF4-FFF2-40B4-BE49-F238E27FC236}">
                <a16:creationId xmlns:a16="http://schemas.microsoft.com/office/drawing/2014/main" id="{F2BDAB27-60F4-65DF-6AD6-A926858D49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49022" y="1005374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9331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23C44-7AD7-7DFA-3434-E52CFA634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3F002-F4CE-4B31-B6BB-2C1250D2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E1CE45-B45A-9E23-943A-9EB3A4EE9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193"/>
            <a:ext cx="7505376" cy="434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F03A49A7-DE15-BC3C-5C3D-2647C75EC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/>
          <a:stretch/>
        </p:blipFill>
        <p:spPr bwMode="auto">
          <a:xfrm>
            <a:off x="7782003" y="651380"/>
            <a:ext cx="4323439" cy="555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7AE960-EF9C-7F85-7CBD-033FAAFDBD64}"/>
              </a:ext>
            </a:extLst>
          </p:cNvPr>
          <p:cNvSpPr txBox="1">
            <a:spLocks/>
          </p:cNvSpPr>
          <p:nvPr/>
        </p:nvSpPr>
        <p:spPr>
          <a:xfrm>
            <a:off x="0" y="11829"/>
            <a:ext cx="11318240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C00000"/>
                </a:solidFill>
              </a:rPr>
              <a:t>Experiment #2: Attacker VS. Server (No Defending) &amp; SDN (Defending)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6" name="ลูกศรเชื่อมต่อแบบตรง 9">
            <a:extLst>
              <a:ext uri="{FF2B5EF4-FFF2-40B4-BE49-F238E27FC236}">
                <a16:creationId xmlns:a16="http://schemas.microsoft.com/office/drawing/2014/main" id="{05419CB7-8954-5FF5-C90B-1F1AC2B6FFFD}"/>
              </a:ext>
            </a:extLst>
          </p:cNvPr>
          <p:cNvCxnSpPr>
            <a:cxnSpLocks/>
          </p:cNvCxnSpPr>
          <p:nvPr/>
        </p:nvCxnSpPr>
        <p:spPr>
          <a:xfrm>
            <a:off x="1138646" y="1915399"/>
            <a:ext cx="597007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0">
            <a:extLst>
              <a:ext uri="{FF2B5EF4-FFF2-40B4-BE49-F238E27FC236}">
                <a16:creationId xmlns:a16="http://schemas.microsoft.com/office/drawing/2014/main" id="{A12E6291-CA0A-20A4-E08A-A43A422015B8}"/>
              </a:ext>
            </a:extLst>
          </p:cNvPr>
          <p:cNvSpPr txBox="1"/>
          <p:nvPr/>
        </p:nvSpPr>
        <p:spPr>
          <a:xfrm>
            <a:off x="5548303" y="1519758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9" name="ลูกศรเชื่อมต่อแบบตรง 9">
            <a:extLst>
              <a:ext uri="{FF2B5EF4-FFF2-40B4-BE49-F238E27FC236}">
                <a16:creationId xmlns:a16="http://schemas.microsoft.com/office/drawing/2014/main" id="{A34CFC3A-CCAF-1EA2-88AD-20E0084DBEB8}"/>
              </a:ext>
            </a:extLst>
          </p:cNvPr>
          <p:cNvCxnSpPr>
            <a:cxnSpLocks/>
          </p:cNvCxnSpPr>
          <p:nvPr/>
        </p:nvCxnSpPr>
        <p:spPr>
          <a:xfrm>
            <a:off x="1138646" y="3492536"/>
            <a:ext cx="597007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0">
            <a:extLst>
              <a:ext uri="{FF2B5EF4-FFF2-40B4-BE49-F238E27FC236}">
                <a16:creationId xmlns:a16="http://schemas.microsoft.com/office/drawing/2014/main" id="{1C199A1D-DAE8-8CAE-09B7-DF7B79C27DDA}"/>
              </a:ext>
            </a:extLst>
          </p:cNvPr>
          <p:cNvSpPr txBox="1"/>
          <p:nvPr/>
        </p:nvSpPr>
        <p:spPr>
          <a:xfrm>
            <a:off x="5548303" y="3096895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11" name="ลูกศรเชื่อมต่อแบบตรง 9">
            <a:extLst>
              <a:ext uri="{FF2B5EF4-FFF2-40B4-BE49-F238E27FC236}">
                <a16:creationId xmlns:a16="http://schemas.microsoft.com/office/drawing/2014/main" id="{DD79230A-F288-4BF8-7B03-8BAA782C2C85}"/>
              </a:ext>
            </a:extLst>
          </p:cNvPr>
          <p:cNvCxnSpPr>
            <a:cxnSpLocks/>
          </p:cNvCxnSpPr>
          <p:nvPr/>
        </p:nvCxnSpPr>
        <p:spPr>
          <a:xfrm>
            <a:off x="1138646" y="4757689"/>
            <a:ext cx="597007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0">
            <a:extLst>
              <a:ext uri="{FF2B5EF4-FFF2-40B4-BE49-F238E27FC236}">
                <a16:creationId xmlns:a16="http://schemas.microsoft.com/office/drawing/2014/main" id="{3961E4CF-BCAE-9553-991A-0EA37126AE1D}"/>
              </a:ext>
            </a:extLst>
          </p:cNvPr>
          <p:cNvSpPr txBox="1"/>
          <p:nvPr/>
        </p:nvSpPr>
        <p:spPr>
          <a:xfrm>
            <a:off x="5548303" y="4362048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E56C3-9CCC-C36C-339E-83C8D029E8FD}"/>
              </a:ext>
            </a:extLst>
          </p:cNvPr>
          <p:cNvSpPr txBox="1"/>
          <p:nvPr/>
        </p:nvSpPr>
        <p:spPr>
          <a:xfrm>
            <a:off x="8946340" y="833309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1 Attacker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2305E-0EEF-40A4-04B1-AF4F40BADBF4}"/>
              </a:ext>
            </a:extLst>
          </p:cNvPr>
          <p:cNvSpPr txBox="1"/>
          <p:nvPr/>
        </p:nvSpPr>
        <p:spPr>
          <a:xfrm>
            <a:off x="8946340" y="2157495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2 Attacker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55EDA0-C1CB-DE18-083E-525D81DC7AD9}"/>
              </a:ext>
            </a:extLst>
          </p:cNvPr>
          <p:cNvSpPr txBox="1"/>
          <p:nvPr/>
        </p:nvSpPr>
        <p:spPr>
          <a:xfrm>
            <a:off x="8946340" y="3428999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1 Attacker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C45F0-CE14-C7D4-87B7-CDACC9CE7C65}"/>
              </a:ext>
            </a:extLst>
          </p:cNvPr>
          <p:cNvSpPr txBox="1"/>
          <p:nvPr/>
        </p:nvSpPr>
        <p:spPr>
          <a:xfrm>
            <a:off x="8946340" y="4753185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2 Attacker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A6AD6-DF18-3B3D-2F22-269E6B7E70B7}"/>
              </a:ext>
            </a:extLst>
          </p:cNvPr>
          <p:cNvSpPr txBox="1"/>
          <p:nvPr/>
        </p:nvSpPr>
        <p:spPr>
          <a:xfrm>
            <a:off x="0" y="1884071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78D15-5EC1-0C4A-2A8B-A9CDFF80B520}"/>
              </a:ext>
            </a:extLst>
          </p:cNvPr>
          <p:cNvSpPr txBox="1"/>
          <p:nvPr/>
        </p:nvSpPr>
        <p:spPr>
          <a:xfrm>
            <a:off x="0" y="2288838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014F8-7D84-16A5-5942-796A6D24C781}"/>
              </a:ext>
            </a:extLst>
          </p:cNvPr>
          <p:cNvSpPr txBox="1"/>
          <p:nvPr/>
        </p:nvSpPr>
        <p:spPr>
          <a:xfrm>
            <a:off x="161290" y="2693605"/>
            <a:ext cx="218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0323A7-EA29-7C69-ADF1-962219800EB3}"/>
              </a:ext>
            </a:extLst>
          </p:cNvPr>
          <p:cNvSpPr txBox="1"/>
          <p:nvPr/>
        </p:nvSpPr>
        <p:spPr>
          <a:xfrm>
            <a:off x="0" y="3485154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0CA6E-CFA1-CACA-415B-A6182BAE50EA}"/>
              </a:ext>
            </a:extLst>
          </p:cNvPr>
          <p:cNvSpPr txBox="1"/>
          <p:nvPr/>
        </p:nvSpPr>
        <p:spPr>
          <a:xfrm>
            <a:off x="161290" y="3889921"/>
            <a:ext cx="218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5CF7D4-42B5-A6C2-C2AF-CC9F23D3EB26}"/>
              </a:ext>
            </a:extLst>
          </p:cNvPr>
          <p:cNvSpPr txBox="1"/>
          <p:nvPr/>
        </p:nvSpPr>
        <p:spPr>
          <a:xfrm>
            <a:off x="450026" y="5561874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8ADD7-9E37-1FE4-5B56-8ED08C2231BB}"/>
              </a:ext>
            </a:extLst>
          </p:cNvPr>
          <p:cNvSpPr txBox="1"/>
          <p:nvPr/>
        </p:nvSpPr>
        <p:spPr>
          <a:xfrm>
            <a:off x="1448434" y="5520141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5A5A25-DE54-F8C7-BE3F-04FBA81F5C60}"/>
              </a:ext>
            </a:extLst>
          </p:cNvPr>
          <p:cNvSpPr txBox="1"/>
          <p:nvPr/>
        </p:nvSpPr>
        <p:spPr>
          <a:xfrm>
            <a:off x="2585288" y="555214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5DC02F-380A-CC2A-04B7-EC441F1C1AD6}"/>
              </a:ext>
            </a:extLst>
          </p:cNvPr>
          <p:cNvSpPr txBox="1"/>
          <p:nvPr/>
        </p:nvSpPr>
        <p:spPr>
          <a:xfrm>
            <a:off x="3691415" y="5526712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813980-CB34-72B6-EC6E-70B08B97AD71}"/>
              </a:ext>
            </a:extLst>
          </p:cNvPr>
          <p:cNvSpPr txBox="1"/>
          <p:nvPr/>
        </p:nvSpPr>
        <p:spPr>
          <a:xfrm>
            <a:off x="4797542" y="5520141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C9B7F-206B-BC2C-5403-2359D692A69A}"/>
              </a:ext>
            </a:extLst>
          </p:cNvPr>
          <p:cNvSpPr txBox="1"/>
          <p:nvPr/>
        </p:nvSpPr>
        <p:spPr>
          <a:xfrm>
            <a:off x="5917122" y="5520141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D990CA-3138-530F-769C-D74DDDF9E24E}"/>
              </a:ext>
            </a:extLst>
          </p:cNvPr>
          <p:cNvSpPr txBox="1"/>
          <p:nvPr/>
        </p:nvSpPr>
        <p:spPr>
          <a:xfrm>
            <a:off x="7036702" y="553929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750402-D3EE-6268-0B90-7DD42CDD7908}"/>
              </a:ext>
            </a:extLst>
          </p:cNvPr>
          <p:cNvSpPr txBox="1"/>
          <p:nvPr/>
        </p:nvSpPr>
        <p:spPr>
          <a:xfrm>
            <a:off x="179516" y="5302807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2D0C9C-97D6-4B65-9873-88EF19DAABA2}"/>
              </a:ext>
            </a:extLst>
          </p:cNvPr>
          <p:cNvSpPr txBox="1"/>
          <p:nvPr/>
        </p:nvSpPr>
        <p:spPr>
          <a:xfrm>
            <a:off x="38100" y="4972441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CC4309-CF75-99E8-C6C8-D941C50D0FD6}"/>
              </a:ext>
            </a:extLst>
          </p:cNvPr>
          <p:cNvSpPr txBox="1"/>
          <p:nvPr/>
        </p:nvSpPr>
        <p:spPr>
          <a:xfrm>
            <a:off x="0" y="449398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BCEC05-58E2-A05A-8B9F-98BFB8024B64}"/>
              </a:ext>
            </a:extLst>
          </p:cNvPr>
          <p:cNvSpPr txBox="1"/>
          <p:nvPr/>
        </p:nvSpPr>
        <p:spPr>
          <a:xfrm>
            <a:off x="284912" y="4101778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F4531E-6C14-E82D-EA57-2BEABC7F8D49}"/>
              </a:ext>
            </a:extLst>
          </p:cNvPr>
          <p:cNvSpPr txBox="1"/>
          <p:nvPr/>
        </p:nvSpPr>
        <p:spPr>
          <a:xfrm>
            <a:off x="1283320" y="406004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02522A-63AF-0598-AD81-838A208340D6}"/>
              </a:ext>
            </a:extLst>
          </p:cNvPr>
          <p:cNvSpPr txBox="1"/>
          <p:nvPr/>
        </p:nvSpPr>
        <p:spPr>
          <a:xfrm>
            <a:off x="2420174" y="4092051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C7A55A-8426-4B02-B24A-8D2A3EF7E441}"/>
              </a:ext>
            </a:extLst>
          </p:cNvPr>
          <p:cNvSpPr txBox="1"/>
          <p:nvPr/>
        </p:nvSpPr>
        <p:spPr>
          <a:xfrm>
            <a:off x="3526301" y="4066616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915AA9-7E85-4466-F5D4-7F1628FCAF18}"/>
              </a:ext>
            </a:extLst>
          </p:cNvPr>
          <p:cNvSpPr txBox="1"/>
          <p:nvPr/>
        </p:nvSpPr>
        <p:spPr>
          <a:xfrm>
            <a:off x="4632428" y="406004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2236BA-47F9-5956-47F4-2AFDD4992C0A}"/>
              </a:ext>
            </a:extLst>
          </p:cNvPr>
          <p:cNvSpPr txBox="1"/>
          <p:nvPr/>
        </p:nvSpPr>
        <p:spPr>
          <a:xfrm>
            <a:off x="5752008" y="406004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5AD5F7-83FF-DBAC-6C07-B50248DE40F6}"/>
              </a:ext>
            </a:extLst>
          </p:cNvPr>
          <p:cNvSpPr txBox="1"/>
          <p:nvPr/>
        </p:nvSpPr>
        <p:spPr>
          <a:xfrm>
            <a:off x="6871588" y="407919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A87333-ABA0-3166-CA50-877ABCA55642}"/>
              </a:ext>
            </a:extLst>
          </p:cNvPr>
          <p:cNvSpPr txBox="1"/>
          <p:nvPr/>
        </p:nvSpPr>
        <p:spPr>
          <a:xfrm>
            <a:off x="306010" y="2843196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3FC3E6-5426-F27C-25F9-9EA7357C649A}"/>
              </a:ext>
            </a:extLst>
          </p:cNvPr>
          <p:cNvSpPr txBox="1"/>
          <p:nvPr/>
        </p:nvSpPr>
        <p:spPr>
          <a:xfrm>
            <a:off x="1304418" y="280146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F10D5C-E873-968C-D8B9-8EA1373BB3E0}"/>
              </a:ext>
            </a:extLst>
          </p:cNvPr>
          <p:cNvSpPr txBox="1"/>
          <p:nvPr/>
        </p:nvSpPr>
        <p:spPr>
          <a:xfrm>
            <a:off x="2441272" y="2833469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BD7005-C772-90B5-EC7D-521300B95655}"/>
              </a:ext>
            </a:extLst>
          </p:cNvPr>
          <p:cNvSpPr txBox="1"/>
          <p:nvPr/>
        </p:nvSpPr>
        <p:spPr>
          <a:xfrm>
            <a:off x="3547399" y="280803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EF0F67-0E29-07F9-610B-4DEDB6309127}"/>
              </a:ext>
            </a:extLst>
          </p:cNvPr>
          <p:cNvSpPr txBox="1"/>
          <p:nvPr/>
        </p:nvSpPr>
        <p:spPr>
          <a:xfrm>
            <a:off x="4653526" y="280146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482326-582F-3B8E-3FE8-CD57D5DEF229}"/>
              </a:ext>
            </a:extLst>
          </p:cNvPr>
          <p:cNvSpPr txBox="1"/>
          <p:nvPr/>
        </p:nvSpPr>
        <p:spPr>
          <a:xfrm>
            <a:off x="5773106" y="280146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BA0056-D4A7-B845-AD7F-D3CF6C5F98E7}"/>
              </a:ext>
            </a:extLst>
          </p:cNvPr>
          <p:cNvSpPr txBox="1"/>
          <p:nvPr/>
        </p:nvSpPr>
        <p:spPr>
          <a:xfrm>
            <a:off x="6892686" y="282061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EE453B-C12D-0A52-73C1-F2178282F071}"/>
              </a:ext>
            </a:extLst>
          </p:cNvPr>
          <p:cNvSpPr txBox="1"/>
          <p:nvPr/>
        </p:nvSpPr>
        <p:spPr>
          <a:xfrm>
            <a:off x="3089715" y="5923896"/>
            <a:ext cx="136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Times (s)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8D15B6-3757-618D-1B2A-2E39EB2C8F18}"/>
              </a:ext>
            </a:extLst>
          </p:cNvPr>
          <p:cNvSpPr txBox="1"/>
          <p:nvPr/>
        </p:nvSpPr>
        <p:spPr>
          <a:xfrm>
            <a:off x="7723763" y="6077371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E64AD7-83F0-7E1F-1070-FC6EC574FC2F}"/>
              </a:ext>
            </a:extLst>
          </p:cNvPr>
          <p:cNvSpPr txBox="1"/>
          <p:nvPr/>
        </p:nvSpPr>
        <p:spPr>
          <a:xfrm>
            <a:off x="8285674" y="605157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C57732-198B-9350-0F6B-BE585581A90F}"/>
              </a:ext>
            </a:extLst>
          </p:cNvPr>
          <p:cNvSpPr txBox="1"/>
          <p:nvPr/>
        </p:nvSpPr>
        <p:spPr>
          <a:xfrm>
            <a:off x="8964403" y="605157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E1C154-BE8D-7EAA-49D9-F3FADA04D9D5}"/>
              </a:ext>
            </a:extLst>
          </p:cNvPr>
          <p:cNvSpPr txBox="1"/>
          <p:nvPr/>
        </p:nvSpPr>
        <p:spPr>
          <a:xfrm>
            <a:off x="9722148" y="6077371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3500428-AF78-E388-30A3-FD444EB4D70B}"/>
              </a:ext>
            </a:extLst>
          </p:cNvPr>
          <p:cNvSpPr txBox="1"/>
          <p:nvPr/>
        </p:nvSpPr>
        <p:spPr>
          <a:xfrm>
            <a:off x="10385933" y="605157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A7C76D-6F67-CBB9-76F8-3A9CA3E3A9AD}"/>
              </a:ext>
            </a:extLst>
          </p:cNvPr>
          <p:cNvSpPr txBox="1"/>
          <p:nvPr/>
        </p:nvSpPr>
        <p:spPr>
          <a:xfrm>
            <a:off x="11064078" y="605738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E36912-70B5-2AC2-1F84-544973392A70}"/>
              </a:ext>
            </a:extLst>
          </p:cNvPr>
          <p:cNvSpPr txBox="1"/>
          <p:nvPr/>
        </p:nvSpPr>
        <p:spPr>
          <a:xfrm>
            <a:off x="11740600" y="605738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3BE6689-D6E0-8A43-0DD4-5AE9ADA8AEFA}"/>
              </a:ext>
            </a:extLst>
          </p:cNvPr>
          <p:cNvGrpSpPr/>
          <p:nvPr/>
        </p:nvGrpSpPr>
        <p:grpSpPr>
          <a:xfrm>
            <a:off x="5559794" y="5944356"/>
            <a:ext cx="1908200" cy="772341"/>
            <a:chOff x="8781211" y="6108191"/>
            <a:chExt cx="1908200" cy="77234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49A90E8-6E0D-32E6-EE67-04CCDAA6069C}"/>
                </a:ext>
              </a:extLst>
            </p:cNvPr>
            <p:cNvSpPr/>
            <p:nvPr/>
          </p:nvSpPr>
          <p:spPr>
            <a:xfrm>
              <a:off x="8781211" y="6531686"/>
              <a:ext cx="1378789" cy="172045"/>
            </a:xfrm>
            <a:prstGeom prst="rect">
              <a:avLst/>
            </a:prstGeom>
            <a:solidFill>
              <a:srgbClr val="2232A4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8C2E893-237F-86EE-0AEB-8BB445DD21C3}"/>
                </a:ext>
              </a:extLst>
            </p:cNvPr>
            <p:cNvSpPr/>
            <p:nvPr/>
          </p:nvSpPr>
          <p:spPr>
            <a:xfrm>
              <a:off x="8781211" y="6253002"/>
              <a:ext cx="1378789" cy="172045"/>
            </a:xfrm>
            <a:prstGeom prst="rect">
              <a:avLst/>
            </a:prstGeom>
            <a:solidFill>
              <a:srgbClr val="138E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B3F4B1B-C950-5C14-49CA-354D9A75ECD4}"/>
                </a:ext>
              </a:extLst>
            </p:cNvPr>
            <p:cNvSpPr txBox="1"/>
            <p:nvPr/>
          </p:nvSpPr>
          <p:spPr>
            <a:xfrm>
              <a:off x="10238011" y="6108191"/>
              <a:ext cx="45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Rx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8A3B8B-276C-1206-01C1-B96ACAE1719E}"/>
                </a:ext>
              </a:extLst>
            </p:cNvPr>
            <p:cNvSpPr txBox="1"/>
            <p:nvPr/>
          </p:nvSpPr>
          <p:spPr>
            <a:xfrm>
              <a:off x="10238011" y="6418867"/>
              <a:ext cx="45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Tx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5875F8B-F5BE-A602-A585-26523FB4590D}"/>
              </a:ext>
            </a:extLst>
          </p:cNvPr>
          <p:cNvSpPr txBox="1"/>
          <p:nvPr/>
        </p:nvSpPr>
        <p:spPr>
          <a:xfrm>
            <a:off x="3852428" y="4869445"/>
            <a:ext cx="247347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/>
              <a:t>Avg. Server’s CPU ~ 40%</a:t>
            </a:r>
          </a:p>
        </p:txBody>
      </p:sp>
    </p:spTree>
    <p:extLst>
      <p:ext uri="{BB962C8B-B14F-4D97-AF65-F5344CB8AC3E}">
        <p14:creationId xmlns:p14="http://schemas.microsoft.com/office/powerpoint/2010/main" val="258731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98AA1-8E04-F93D-378F-C6A70307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8" name="Picture 10" descr="Mininet - An Instant Virtual Network on your Laptop - vzw BiASC asbl">
            <a:extLst>
              <a:ext uri="{FF2B5EF4-FFF2-40B4-BE49-F238E27FC236}">
                <a16:creationId xmlns:a16="http://schemas.microsoft.com/office/drawing/2014/main" id="{5C1DB343-50E7-8BB5-56B0-810F21788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t="12270" r="4049"/>
          <a:stretch/>
        </p:blipFill>
        <p:spPr bwMode="auto">
          <a:xfrm>
            <a:off x="8872193" y="2935255"/>
            <a:ext cx="2944521" cy="213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03B59-E4AA-F686-5A92-BB7126EE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18" y="2072413"/>
            <a:ext cx="3436918" cy="3002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B51A-CE1C-B6AB-750B-F31E3998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590" y="2814022"/>
            <a:ext cx="2628254" cy="22986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5DCAA4-BE21-5179-6D0E-37649C69D3AF}"/>
              </a:ext>
            </a:extLst>
          </p:cNvPr>
          <p:cNvCxnSpPr>
            <a:cxnSpLocks/>
          </p:cNvCxnSpPr>
          <p:nvPr/>
        </p:nvCxnSpPr>
        <p:spPr>
          <a:xfrm>
            <a:off x="3299381" y="3086946"/>
            <a:ext cx="2620652" cy="617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9520B3-B82E-5C0F-C1EE-D1325040A363}"/>
              </a:ext>
            </a:extLst>
          </p:cNvPr>
          <p:cNvCxnSpPr>
            <a:cxnSpLocks/>
          </p:cNvCxnSpPr>
          <p:nvPr/>
        </p:nvCxnSpPr>
        <p:spPr>
          <a:xfrm>
            <a:off x="7021752" y="3704734"/>
            <a:ext cx="1989056" cy="258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5BCCB364-4992-B6E7-7F3C-A45A3F66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744" y="715245"/>
            <a:ext cx="8270449" cy="812084"/>
          </a:xfrm>
        </p:spPr>
        <p:txBody>
          <a:bodyPr>
            <a:normAutofit/>
          </a:bodyPr>
          <a:lstStyle/>
          <a:p>
            <a:r>
              <a:rPr lang="th-TH" sz="40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40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40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40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r>
              <a:rPr lang="en-US" sz="4000" b="1">
                <a:ea typeface="+mj-lt"/>
                <a:cs typeface="+mj-lt"/>
              </a:rPr>
              <a:t>:</a:t>
            </a:r>
            <a:r>
              <a:rPr lang="th-TH" sz="4000" b="1">
                <a:ea typeface="+mj-lt"/>
                <a:cs typeface="+mj-lt"/>
              </a:rPr>
              <a:t> ภาพรวม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16085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B7B85-18AB-7274-98C3-C56DC1DA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B3571AB3-B6A1-6C33-C7A3-7EDE2F54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8" y="1449000"/>
            <a:ext cx="7080613" cy="39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A4498C-BD5F-14B8-2232-02C3474CB436}"/>
              </a:ext>
            </a:extLst>
          </p:cNvPr>
          <p:cNvSpPr txBox="1"/>
          <p:nvPr/>
        </p:nvSpPr>
        <p:spPr>
          <a:xfrm>
            <a:off x="1422096" y="5614219"/>
            <a:ext cx="473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User 1;</a:t>
            </a:r>
            <a:r>
              <a:rPr lang="en-US" sz="3600" b="1">
                <a:solidFill>
                  <a:schemeClr val="tx1"/>
                </a:solidFill>
                <a:ea typeface="+mn-lt"/>
                <a:cs typeface="+mn-lt"/>
              </a:rPr>
              <a:t> HTTP Request</a:t>
            </a:r>
            <a:r>
              <a:rPr lang="th-TH" sz="3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600" b="1">
                <a:solidFill>
                  <a:schemeClr val="tx1"/>
                </a:solidFill>
                <a:ea typeface="+mn-lt"/>
                <a:cs typeface="+mn-lt"/>
              </a:rPr>
              <a:t>(Curl)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50C8B-6DC2-24D3-8515-D163A798B45C}"/>
              </a:ext>
            </a:extLst>
          </p:cNvPr>
          <p:cNvSpPr txBox="1"/>
          <p:nvPr/>
        </p:nvSpPr>
        <p:spPr>
          <a:xfrm>
            <a:off x="7674076" y="5614219"/>
            <a:ext cx="35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User 2; Ping Request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4D9F5B8-F806-07E8-2139-FEFFAEE43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185616"/>
              </p:ext>
            </p:extLst>
          </p:nvPr>
        </p:nvGraphicFramePr>
        <p:xfrm>
          <a:off x="7433188" y="3411458"/>
          <a:ext cx="4467472" cy="52184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33736">
                  <a:extLst>
                    <a:ext uri="{9D8B030D-6E8A-4147-A177-3AD203B41FA5}">
                      <a16:colId xmlns:a16="http://schemas.microsoft.com/office/drawing/2014/main" val="3297676774"/>
                    </a:ext>
                  </a:extLst>
                </a:gridCol>
                <a:gridCol w="2233736">
                  <a:extLst>
                    <a:ext uri="{9D8B030D-6E8A-4147-A177-3AD203B41FA5}">
                      <a16:colId xmlns:a16="http://schemas.microsoft.com/office/drawing/2014/main" val="3136995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3200" b="1">
                          <a:effectLst/>
                        </a:rPr>
                        <a:t>Response Rate</a:t>
                      </a:r>
                      <a:endParaRPr lang="en-US" sz="3200" b="1">
                        <a:effectLst/>
                        <a:latin typeface="TH Sarabun New" panose="020B0500040200020003" pitchFamily="34" charset="-34"/>
                        <a:ea typeface="Angsana New" panose="02020603050405020304" pitchFamily="18" charset="-34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th-TH" sz="3200" b="1">
                          <a:effectLst/>
                        </a:rPr>
                        <a:t>98.68</a:t>
                      </a:r>
                      <a:r>
                        <a:rPr lang="en-US" sz="3200" b="1">
                          <a:effectLst/>
                        </a:rPr>
                        <a:t> %</a:t>
                      </a:r>
                      <a:endParaRPr lang="en-US" sz="3200" b="1">
                        <a:effectLst/>
                        <a:latin typeface="TH Sarabun New" panose="020B0500040200020003" pitchFamily="34" charset="-34"/>
                        <a:ea typeface="Angsana New" panose="02020603050405020304" pitchFamily="18" charset="-34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4571281"/>
                  </a:ext>
                </a:extLst>
              </a:tr>
            </a:tbl>
          </a:graphicData>
        </a:graphic>
      </p:graphicFrame>
      <p:cxnSp>
        <p:nvCxnSpPr>
          <p:cNvPr id="9" name="ลูกศรเชื่อมต่อแบบตรง 9">
            <a:extLst>
              <a:ext uri="{FF2B5EF4-FFF2-40B4-BE49-F238E27FC236}">
                <a16:creationId xmlns:a16="http://schemas.microsoft.com/office/drawing/2014/main" id="{BBB38B11-33C6-578A-D703-227CCB517527}"/>
              </a:ext>
            </a:extLst>
          </p:cNvPr>
          <p:cNvCxnSpPr>
            <a:cxnSpLocks/>
          </p:cNvCxnSpPr>
          <p:nvPr/>
        </p:nvCxnSpPr>
        <p:spPr>
          <a:xfrm>
            <a:off x="1242756" y="3771964"/>
            <a:ext cx="576764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0">
            <a:extLst>
              <a:ext uri="{FF2B5EF4-FFF2-40B4-BE49-F238E27FC236}">
                <a16:creationId xmlns:a16="http://schemas.microsoft.com/office/drawing/2014/main" id="{078C0705-6630-3CCA-6711-C9418D735E1E}"/>
              </a:ext>
            </a:extLst>
          </p:cNvPr>
          <p:cNvSpPr txBox="1"/>
          <p:nvPr/>
        </p:nvSpPr>
        <p:spPr>
          <a:xfrm>
            <a:off x="5135347" y="3313269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CB5A4-8DED-702D-7B56-28351D98F590}"/>
              </a:ext>
            </a:extLst>
          </p:cNvPr>
          <p:cNvSpPr txBox="1"/>
          <p:nvPr/>
        </p:nvSpPr>
        <p:spPr>
          <a:xfrm>
            <a:off x="443278" y="5100092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BAFA8-5727-4F44-1A5D-86D5E1E8DC61}"/>
              </a:ext>
            </a:extLst>
          </p:cNvPr>
          <p:cNvSpPr txBox="1"/>
          <p:nvPr/>
        </p:nvSpPr>
        <p:spPr>
          <a:xfrm>
            <a:off x="1420464" y="5095102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6A93C9-D9AC-FD49-1B69-397D392721DE}"/>
              </a:ext>
            </a:extLst>
          </p:cNvPr>
          <p:cNvSpPr txBox="1"/>
          <p:nvPr/>
        </p:nvSpPr>
        <p:spPr>
          <a:xfrm>
            <a:off x="2578540" y="509036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DD41DB-BB2C-3A5B-62B2-CCF1A5F30303}"/>
              </a:ext>
            </a:extLst>
          </p:cNvPr>
          <p:cNvSpPr txBox="1"/>
          <p:nvPr/>
        </p:nvSpPr>
        <p:spPr>
          <a:xfrm>
            <a:off x="3393539" y="5090365"/>
            <a:ext cx="9041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78B72-5033-AC57-E7F0-49E256884202}"/>
              </a:ext>
            </a:extLst>
          </p:cNvPr>
          <p:cNvSpPr txBox="1"/>
          <p:nvPr/>
        </p:nvSpPr>
        <p:spPr>
          <a:xfrm>
            <a:off x="4717308" y="509036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369DDC-2A19-07CC-733C-96484EA49FEF}"/>
              </a:ext>
            </a:extLst>
          </p:cNvPr>
          <p:cNvSpPr txBox="1"/>
          <p:nvPr/>
        </p:nvSpPr>
        <p:spPr>
          <a:xfrm>
            <a:off x="5784384" y="509036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FC7B3-BE64-B9A7-72AB-2003D3DA2D13}"/>
              </a:ext>
            </a:extLst>
          </p:cNvPr>
          <p:cNvSpPr txBox="1"/>
          <p:nvPr/>
        </p:nvSpPr>
        <p:spPr>
          <a:xfrm>
            <a:off x="6848849" y="5100092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005A44-5C5F-7EF6-6E50-DDE914B5838F}"/>
              </a:ext>
            </a:extLst>
          </p:cNvPr>
          <p:cNvSpPr txBox="1"/>
          <p:nvPr/>
        </p:nvSpPr>
        <p:spPr>
          <a:xfrm>
            <a:off x="3114113" y="5281150"/>
            <a:ext cx="136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Times (s)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D6535AF-BB72-17EC-A135-45F6F7F23417}"/>
              </a:ext>
            </a:extLst>
          </p:cNvPr>
          <p:cNvSpPr txBox="1">
            <a:spLocks/>
          </p:cNvSpPr>
          <p:nvPr/>
        </p:nvSpPr>
        <p:spPr>
          <a:xfrm>
            <a:off x="0" y="11829"/>
            <a:ext cx="11318240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C00000"/>
                </a:solidFill>
              </a:rPr>
              <a:t>Experiment #2: Attacker VS. Server (No Defending) &amp; SDN (Defending)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61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24331-140E-18B5-842D-91715D81A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746AA-6582-305B-202C-6489C9B7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9" name="Picture 8" descr="A graph showing a line and a line&#10;&#10;AI-generated content may be incorrect.">
            <a:extLst>
              <a:ext uri="{FF2B5EF4-FFF2-40B4-BE49-F238E27FC236}">
                <a16:creationId xmlns:a16="http://schemas.microsoft.com/office/drawing/2014/main" id="{A72EE366-2658-5559-983F-59BC0073D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834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028A-3E98-87A0-DD39-F00EC69ED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A8A57E1D-C5B6-62F4-1A8A-919B97B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กราฟิก 5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D51D8199-6E7D-F364-CA66-479BD7C12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432" y="3477972"/>
            <a:ext cx="914400" cy="914400"/>
          </a:xfrm>
          <a:prstGeom prst="rect">
            <a:avLst/>
          </a:prstGeom>
        </p:spPr>
      </p:pic>
      <p:pic>
        <p:nvPicPr>
          <p:cNvPr id="7" name="กราฟิก 6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2D5520EE-F3ED-BC9A-03DA-0730DB30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9937" y="4938342"/>
            <a:ext cx="1341783" cy="1341783"/>
          </a:xfrm>
          <a:prstGeom prst="rect">
            <a:avLst/>
          </a:prstGeom>
        </p:spPr>
      </p:pic>
      <p:pic>
        <p:nvPicPr>
          <p:cNvPr id="8" name="กราฟิก 7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F5A79BC7-928C-B2A2-A26E-70EE5C895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2299" y="3477972"/>
            <a:ext cx="914400" cy="914400"/>
          </a:xfrm>
          <a:prstGeom prst="rect">
            <a:avLst/>
          </a:prstGeom>
        </p:spPr>
      </p:pic>
      <p:pic>
        <p:nvPicPr>
          <p:cNvPr id="10" name="กราฟิก 9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9569CBDB-48ED-B3A6-F3D4-2416A42E1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6699" y="2286684"/>
            <a:ext cx="914400" cy="914400"/>
          </a:xfrm>
          <a:prstGeom prst="rect">
            <a:avLst/>
          </a:prstGeom>
        </p:spPr>
      </p:pic>
      <p:pic>
        <p:nvPicPr>
          <p:cNvPr id="11" name="กราฟิก 10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099B1E0B-5597-6398-883C-EACC217EC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00" y="2260008"/>
            <a:ext cx="914400" cy="914400"/>
          </a:xfrm>
          <a:prstGeom prst="rect">
            <a:avLst/>
          </a:prstGeom>
        </p:spPr>
      </p:pic>
      <p:pic>
        <p:nvPicPr>
          <p:cNvPr id="13" name="กราฟิก 12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3FDDBBB5-1033-E038-EC96-90624DF0F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6014" y="5437351"/>
            <a:ext cx="979147" cy="979147"/>
          </a:xfrm>
          <a:prstGeom prst="rect">
            <a:avLst/>
          </a:prstGeom>
        </p:spPr>
      </p:pic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AC3F1EC7-0100-2434-F93C-1CD0547B73F5}"/>
              </a:ext>
            </a:extLst>
          </p:cNvPr>
          <p:cNvCxnSpPr>
            <a:cxnSpLocks/>
          </p:cNvCxnSpPr>
          <p:nvPr/>
        </p:nvCxnSpPr>
        <p:spPr>
          <a:xfrm>
            <a:off x="3418822" y="2942667"/>
            <a:ext cx="5496339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กราฟิก 18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46661BFF-D8B5-C7BE-0CB0-8560D14517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66" y="2059053"/>
            <a:ext cx="914400" cy="914400"/>
          </a:xfrm>
          <a:prstGeom prst="rect">
            <a:avLst/>
          </a:prstGeom>
        </p:spPr>
      </p:pic>
      <p:pic>
        <p:nvPicPr>
          <p:cNvPr id="21" name="กราฟิก 20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67499294-C30B-8176-AC1B-9D26BDCB33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2299" y="1417638"/>
            <a:ext cx="914400" cy="914400"/>
          </a:xfrm>
          <a:prstGeom prst="rect">
            <a:avLst/>
          </a:prstGeom>
        </p:spPr>
      </p:pic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D329DC9C-EAA0-810E-BC61-DDFFD26630D8}"/>
              </a:ext>
            </a:extLst>
          </p:cNvPr>
          <p:cNvCxnSpPr/>
          <p:nvPr/>
        </p:nvCxnSpPr>
        <p:spPr>
          <a:xfrm flipH="1" flipV="1">
            <a:off x="2419937" y="4392372"/>
            <a:ext cx="671133" cy="5459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32400A37-1A35-F318-9DE2-90287233900E}"/>
              </a:ext>
            </a:extLst>
          </p:cNvPr>
          <p:cNvCxnSpPr>
            <a:cxnSpLocks/>
          </p:cNvCxnSpPr>
          <p:nvPr/>
        </p:nvCxnSpPr>
        <p:spPr>
          <a:xfrm flipV="1">
            <a:off x="3075491" y="4392372"/>
            <a:ext cx="769977" cy="5459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D2CCC57B-0A47-4490-F973-A2E1F3A8FB4D}"/>
              </a:ext>
            </a:extLst>
          </p:cNvPr>
          <p:cNvSpPr txBox="1"/>
          <p:nvPr/>
        </p:nvSpPr>
        <p:spPr>
          <a:xfrm>
            <a:off x="3604111" y="4478488"/>
            <a:ext cx="2965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/>
              <a:t>ส่งคำสั่ง </a:t>
            </a:r>
            <a:r>
              <a:rPr lang="en-US" sz="3200"/>
              <a:t>TCP</a:t>
            </a:r>
            <a:r>
              <a:rPr lang="th-TH" sz="3200"/>
              <a:t> </a:t>
            </a:r>
            <a:r>
              <a:rPr lang="en-US" sz="3200"/>
              <a:t>Spoofing IP Attack</a:t>
            </a:r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0277E2F6-B6F6-4A6A-A9BF-06FED600A5D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219499" y="3174408"/>
            <a:ext cx="457200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4F14244E-5D00-84B4-9A46-96EBC591578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460479" y="3174408"/>
            <a:ext cx="533153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4C31F8A9-51E7-CFA0-27E8-F37EEE32A9B8}"/>
              </a:ext>
            </a:extLst>
          </p:cNvPr>
          <p:cNvCxnSpPr>
            <a:cxnSpLocks/>
          </p:cNvCxnSpPr>
          <p:nvPr/>
        </p:nvCxnSpPr>
        <p:spPr>
          <a:xfrm>
            <a:off x="3845468" y="3080408"/>
            <a:ext cx="490969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64FBF038-AC95-BD41-AA7A-B049B8CAF87D}"/>
              </a:ext>
            </a:extLst>
          </p:cNvPr>
          <p:cNvCxnSpPr>
            <a:cxnSpLocks/>
          </p:cNvCxnSpPr>
          <p:nvPr/>
        </p:nvCxnSpPr>
        <p:spPr>
          <a:xfrm>
            <a:off x="8973940" y="3288148"/>
            <a:ext cx="0" cy="648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>
            <a:extLst>
              <a:ext uri="{FF2B5EF4-FFF2-40B4-BE49-F238E27FC236}">
                <a16:creationId xmlns:a16="http://schemas.microsoft.com/office/drawing/2014/main" id="{66E9E43F-710F-C3D1-2E60-58844A469726}"/>
              </a:ext>
            </a:extLst>
          </p:cNvPr>
          <p:cNvCxnSpPr/>
          <p:nvPr/>
        </p:nvCxnSpPr>
        <p:spPr>
          <a:xfrm>
            <a:off x="2335696" y="2332038"/>
            <a:ext cx="341003" cy="41184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A5EBA681-9CE4-FCFE-B008-5B452AFA01F9}"/>
              </a:ext>
            </a:extLst>
          </p:cNvPr>
          <p:cNvCxnSpPr>
            <a:cxnSpLocks/>
          </p:cNvCxnSpPr>
          <p:nvPr/>
        </p:nvCxnSpPr>
        <p:spPr>
          <a:xfrm>
            <a:off x="1850775" y="2717208"/>
            <a:ext cx="768636" cy="1906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>
            <a:extLst>
              <a:ext uri="{FF2B5EF4-FFF2-40B4-BE49-F238E27FC236}">
                <a16:creationId xmlns:a16="http://schemas.microsoft.com/office/drawing/2014/main" id="{C7F3482A-2D90-6608-5532-56D5A882F51E}"/>
              </a:ext>
            </a:extLst>
          </p:cNvPr>
          <p:cNvCxnSpPr>
            <a:cxnSpLocks/>
          </p:cNvCxnSpPr>
          <p:nvPr/>
        </p:nvCxnSpPr>
        <p:spPr>
          <a:xfrm>
            <a:off x="3845468" y="2782101"/>
            <a:ext cx="480710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EB0DB42D-64B8-0DF0-DD6E-76D852377656}"/>
              </a:ext>
            </a:extLst>
          </p:cNvPr>
          <p:cNvCxnSpPr>
            <a:cxnSpLocks/>
          </p:cNvCxnSpPr>
          <p:nvPr/>
        </p:nvCxnSpPr>
        <p:spPr>
          <a:xfrm>
            <a:off x="9446163" y="3303993"/>
            <a:ext cx="0" cy="58885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A02EF419-C303-6C6A-A31B-34A45F7DFCE6}"/>
              </a:ext>
            </a:extLst>
          </p:cNvPr>
          <p:cNvSpPr txBox="1"/>
          <p:nvPr/>
        </p:nvSpPr>
        <p:spPr>
          <a:xfrm>
            <a:off x="1891429" y="1597388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ping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ECC2F999-8716-CCB5-47C6-B065A1F191FB}"/>
              </a:ext>
            </a:extLst>
          </p:cNvPr>
          <p:cNvSpPr txBox="1"/>
          <p:nvPr/>
        </p:nvSpPr>
        <p:spPr>
          <a:xfrm>
            <a:off x="936375" y="2262743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HTTP</a:t>
            </a:r>
          </a:p>
        </p:txBody>
      </p:sp>
      <p:pic>
        <p:nvPicPr>
          <p:cNvPr id="15" name="Picture 8" descr="NGINX, Inc.">
            <a:extLst>
              <a:ext uri="{FF2B5EF4-FFF2-40B4-BE49-F238E27FC236}">
                <a16:creationId xmlns:a16="http://schemas.microsoft.com/office/drawing/2014/main" id="{1B27DCA0-A010-B992-FB66-182BA52E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085" y="3912253"/>
            <a:ext cx="1190959" cy="11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กราฟิก 16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4B54B700-D1F4-4DA9-8AB8-4CDFFD742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681" y="5437350"/>
            <a:ext cx="979147" cy="979147"/>
          </a:xfrm>
          <a:prstGeom prst="rect">
            <a:avLst/>
          </a:prstGeom>
        </p:spPr>
      </p:pic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B0A37BF8-3A4B-8D56-3457-A42D066FA5D8}"/>
              </a:ext>
            </a:extLst>
          </p:cNvPr>
          <p:cNvSpPr txBox="1"/>
          <p:nvPr/>
        </p:nvSpPr>
        <p:spPr>
          <a:xfrm>
            <a:off x="2885057" y="30505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AP1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BB44FB49-10BC-BB69-9311-CDE224E4392F}"/>
              </a:ext>
            </a:extLst>
          </p:cNvPr>
          <p:cNvSpPr txBox="1"/>
          <p:nvPr/>
        </p:nvSpPr>
        <p:spPr>
          <a:xfrm>
            <a:off x="8941853" y="29998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AP2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004C39B5-7C5D-0A9C-5499-4419B8DC9D23}"/>
              </a:ext>
            </a:extLst>
          </p:cNvPr>
          <p:cNvSpPr txBox="1"/>
          <p:nvPr/>
        </p:nvSpPr>
        <p:spPr>
          <a:xfrm>
            <a:off x="939862" y="416153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Attacker1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E442BED-6921-7C48-C9FE-F8907258D9F1}"/>
              </a:ext>
            </a:extLst>
          </p:cNvPr>
          <p:cNvSpPr txBox="1"/>
          <p:nvPr/>
        </p:nvSpPr>
        <p:spPr>
          <a:xfrm>
            <a:off x="2568548" y="602659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Attacker0</a:t>
            </a: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C2382FE0-A453-3E46-3C65-FE7D233C944E}"/>
              </a:ext>
            </a:extLst>
          </p:cNvPr>
          <p:cNvSpPr txBox="1"/>
          <p:nvPr/>
        </p:nvSpPr>
        <p:spPr>
          <a:xfrm>
            <a:off x="4243713" y="4168586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Attacker2</a:t>
            </a:r>
          </a:p>
        </p:txBody>
      </p: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3DBFB113-23DC-E76D-0BEB-104FF340EB13}"/>
              </a:ext>
            </a:extLst>
          </p:cNvPr>
          <p:cNvCxnSpPr/>
          <p:nvPr/>
        </p:nvCxnSpPr>
        <p:spPr>
          <a:xfrm flipV="1">
            <a:off x="8425587" y="5063263"/>
            <a:ext cx="329572" cy="37408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5BB711A0-3C03-F9D5-8E76-152CA9FD9920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625683" y="5063263"/>
            <a:ext cx="329572" cy="37408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103EFEF7-21E0-A138-97C2-3175E7FB597F}"/>
              </a:ext>
            </a:extLst>
          </p:cNvPr>
          <p:cNvSpPr txBox="1"/>
          <p:nvPr/>
        </p:nvSpPr>
        <p:spPr>
          <a:xfrm>
            <a:off x="7093981" y="5696090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Backend1</a:t>
            </a: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128035AD-DA6A-979E-28EE-F6168BC44CD0}"/>
              </a:ext>
            </a:extLst>
          </p:cNvPr>
          <p:cNvSpPr txBox="1"/>
          <p:nvPr/>
        </p:nvSpPr>
        <p:spPr>
          <a:xfrm>
            <a:off x="10300866" y="5692147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Backend2</a:t>
            </a:r>
          </a:p>
        </p:txBody>
      </p:sp>
      <p:pic>
        <p:nvPicPr>
          <p:cNvPr id="4" name="Picture 2" descr="Ryu SDN Framework">
            <a:extLst>
              <a:ext uri="{FF2B5EF4-FFF2-40B4-BE49-F238E27FC236}">
                <a16:creationId xmlns:a16="http://schemas.microsoft.com/office/drawing/2014/main" id="{ADE6AFA6-F555-A36A-DDBB-121B1C37C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15" y="425159"/>
            <a:ext cx="1714552" cy="13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EC83AD-FCD8-63FA-55C2-84573B0DF6B2}"/>
              </a:ext>
            </a:extLst>
          </p:cNvPr>
          <p:cNvCxnSpPr>
            <a:cxnSpLocks/>
          </p:cNvCxnSpPr>
          <p:nvPr/>
        </p:nvCxnSpPr>
        <p:spPr>
          <a:xfrm flipH="1">
            <a:off x="3539206" y="1565010"/>
            <a:ext cx="1682678" cy="107935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8EF502-D398-DD80-87FC-52DDC5B17C2C}"/>
              </a:ext>
            </a:extLst>
          </p:cNvPr>
          <p:cNvCxnSpPr>
            <a:cxnSpLocks/>
          </p:cNvCxnSpPr>
          <p:nvPr/>
        </p:nvCxnSpPr>
        <p:spPr>
          <a:xfrm>
            <a:off x="7105195" y="1594440"/>
            <a:ext cx="1738810" cy="102423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กล่องข้อความ 25">
            <a:extLst>
              <a:ext uri="{FF2B5EF4-FFF2-40B4-BE49-F238E27FC236}">
                <a16:creationId xmlns:a16="http://schemas.microsoft.com/office/drawing/2014/main" id="{E88F2192-9F1A-FAF1-96D5-FB2BEEFDDDFA}"/>
              </a:ext>
            </a:extLst>
          </p:cNvPr>
          <p:cNvSpPr txBox="1"/>
          <p:nvPr/>
        </p:nvSpPr>
        <p:spPr>
          <a:xfrm>
            <a:off x="3807464" y="1541834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sp>
        <p:nvSpPr>
          <p:cNvPr id="34" name="กล่องข้อความ 25">
            <a:extLst>
              <a:ext uri="{FF2B5EF4-FFF2-40B4-BE49-F238E27FC236}">
                <a16:creationId xmlns:a16="http://schemas.microsoft.com/office/drawing/2014/main" id="{F77AF8D6-8B38-6389-A5D9-BCE0B3FE67A1}"/>
              </a:ext>
            </a:extLst>
          </p:cNvPr>
          <p:cNvSpPr txBox="1"/>
          <p:nvPr/>
        </p:nvSpPr>
        <p:spPr>
          <a:xfrm>
            <a:off x="7363801" y="1541735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pic>
        <p:nvPicPr>
          <p:cNvPr id="3" name="กราฟิก 2" descr="Immunity ด้วยสีเติมแบบทึบ">
            <a:extLst>
              <a:ext uri="{FF2B5EF4-FFF2-40B4-BE49-F238E27FC236}">
                <a16:creationId xmlns:a16="http://schemas.microsoft.com/office/drawing/2014/main" id="{9355018D-6A0A-FB64-1C61-BA93456A73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45600" y="4320207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37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4A258-0BE6-99D3-900D-EE11D2C2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4A564-CCA1-9E23-8E30-D899CC5F7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3" y="588641"/>
            <a:ext cx="10589342" cy="612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69D99C-D407-9694-3D13-F601218D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943628-37FD-D88C-AEA1-F2F2996D1B62}"/>
              </a:ext>
            </a:extLst>
          </p:cNvPr>
          <p:cNvSpPr txBox="1">
            <a:spLocks/>
          </p:cNvSpPr>
          <p:nvPr/>
        </p:nvSpPr>
        <p:spPr>
          <a:xfrm>
            <a:off x="0" y="11829"/>
            <a:ext cx="11267768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C00000"/>
                </a:solidFill>
              </a:rPr>
              <a:t>Experiment #3: Attacker VS. Server (Defending) &amp; SDN (No Defending)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6" name="ลูกศรเชื่อมต่อแบบตรง 9">
            <a:extLst>
              <a:ext uri="{FF2B5EF4-FFF2-40B4-BE49-F238E27FC236}">
                <a16:creationId xmlns:a16="http://schemas.microsoft.com/office/drawing/2014/main" id="{141E3CEB-C339-E1A5-C0D4-02C07385F061}"/>
              </a:ext>
            </a:extLst>
          </p:cNvPr>
          <p:cNvCxnSpPr>
            <a:cxnSpLocks/>
          </p:cNvCxnSpPr>
          <p:nvPr/>
        </p:nvCxnSpPr>
        <p:spPr>
          <a:xfrm>
            <a:off x="2324304" y="1323731"/>
            <a:ext cx="884514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0">
            <a:extLst>
              <a:ext uri="{FF2B5EF4-FFF2-40B4-BE49-F238E27FC236}">
                <a16:creationId xmlns:a16="http://schemas.microsoft.com/office/drawing/2014/main" id="{7D1394EF-BADE-2129-0A0D-E1D17899CA48}"/>
              </a:ext>
            </a:extLst>
          </p:cNvPr>
          <p:cNvSpPr txBox="1"/>
          <p:nvPr/>
        </p:nvSpPr>
        <p:spPr>
          <a:xfrm>
            <a:off x="9379790" y="900349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9" name="ลูกศรเชื่อมต่อแบบตรง 9">
            <a:extLst>
              <a:ext uri="{FF2B5EF4-FFF2-40B4-BE49-F238E27FC236}">
                <a16:creationId xmlns:a16="http://schemas.microsoft.com/office/drawing/2014/main" id="{33689F44-0F51-D849-92FB-BDE5AB20B3FF}"/>
              </a:ext>
            </a:extLst>
          </p:cNvPr>
          <p:cNvCxnSpPr>
            <a:cxnSpLocks/>
          </p:cNvCxnSpPr>
          <p:nvPr/>
        </p:nvCxnSpPr>
        <p:spPr>
          <a:xfrm>
            <a:off x="2324304" y="3516487"/>
            <a:ext cx="884514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0">
            <a:extLst>
              <a:ext uri="{FF2B5EF4-FFF2-40B4-BE49-F238E27FC236}">
                <a16:creationId xmlns:a16="http://schemas.microsoft.com/office/drawing/2014/main" id="{277CBCF9-1758-8D17-D534-97DB7609326A}"/>
              </a:ext>
            </a:extLst>
          </p:cNvPr>
          <p:cNvSpPr txBox="1"/>
          <p:nvPr/>
        </p:nvSpPr>
        <p:spPr>
          <a:xfrm>
            <a:off x="9379790" y="3093105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11" name="ลูกศรเชื่อมต่อแบบตรง 9">
            <a:extLst>
              <a:ext uri="{FF2B5EF4-FFF2-40B4-BE49-F238E27FC236}">
                <a16:creationId xmlns:a16="http://schemas.microsoft.com/office/drawing/2014/main" id="{58BB41E8-2412-CE13-7AB9-796EB6CE3387}"/>
              </a:ext>
            </a:extLst>
          </p:cNvPr>
          <p:cNvCxnSpPr>
            <a:cxnSpLocks/>
          </p:cNvCxnSpPr>
          <p:nvPr/>
        </p:nvCxnSpPr>
        <p:spPr>
          <a:xfrm>
            <a:off x="2324304" y="5625546"/>
            <a:ext cx="884514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0">
            <a:extLst>
              <a:ext uri="{FF2B5EF4-FFF2-40B4-BE49-F238E27FC236}">
                <a16:creationId xmlns:a16="http://schemas.microsoft.com/office/drawing/2014/main" id="{9F032A67-87D8-B159-90B9-543E31FF9836}"/>
              </a:ext>
            </a:extLst>
          </p:cNvPr>
          <p:cNvSpPr txBox="1"/>
          <p:nvPr/>
        </p:nvSpPr>
        <p:spPr>
          <a:xfrm>
            <a:off x="9379790" y="5202164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9A2CC-B577-7DC2-DFEB-5785FA639AB9}"/>
              </a:ext>
            </a:extLst>
          </p:cNvPr>
          <p:cNvSpPr txBox="1"/>
          <p:nvPr/>
        </p:nvSpPr>
        <p:spPr>
          <a:xfrm>
            <a:off x="862159" y="1030269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91DE5-F658-F078-8791-74BA42926F18}"/>
              </a:ext>
            </a:extLst>
          </p:cNvPr>
          <p:cNvSpPr txBox="1"/>
          <p:nvPr/>
        </p:nvSpPr>
        <p:spPr>
          <a:xfrm>
            <a:off x="874208" y="1470622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A4638-7408-DAB5-7E35-669E737D2A43}"/>
              </a:ext>
            </a:extLst>
          </p:cNvPr>
          <p:cNvSpPr txBox="1"/>
          <p:nvPr/>
        </p:nvSpPr>
        <p:spPr>
          <a:xfrm>
            <a:off x="1038070" y="1936772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5054C-A3BA-60B7-D746-1BDC3CE61058}"/>
              </a:ext>
            </a:extLst>
          </p:cNvPr>
          <p:cNvSpPr txBox="1"/>
          <p:nvPr/>
        </p:nvSpPr>
        <p:spPr>
          <a:xfrm>
            <a:off x="1251790" y="2128461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CC4E2-75B2-E530-9B25-D58CEC69CDF9}"/>
              </a:ext>
            </a:extLst>
          </p:cNvPr>
          <p:cNvSpPr txBox="1"/>
          <p:nvPr/>
        </p:nvSpPr>
        <p:spPr>
          <a:xfrm>
            <a:off x="2729486" y="219359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E267F4-E082-D063-EC44-91E555359219}"/>
              </a:ext>
            </a:extLst>
          </p:cNvPr>
          <p:cNvSpPr txBox="1"/>
          <p:nvPr/>
        </p:nvSpPr>
        <p:spPr>
          <a:xfrm>
            <a:off x="4366450" y="220346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E08F2-284F-938C-5DCA-0979FA6E2A85}"/>
              </a:ext>
            </a:extLst>
          </p:cNvPr>
          <p:cNvSpPr txBox="1"/>
          <p:nvPr/>
        </p:nvSpPr>
        <p:spPr>
          <a:xfrm>
            <a:off x="5976568" y="220346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88EDDC-D8D2-FEE2-EE1B-ACDB6FAB4174}"/>
              </a:ext>
            </a:extLst>
          </p:cNvPr>
          <p:cNvSpPr txBox="1"/>
          <p:nvPr/>
        </p:nvSpPr>
        <p:spPr>
          <a:xfrm>
            <a:off x="7586686" y="224460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0C24E0-907F-62B1-07E2-BFDA1621E675}"/>
              </a:ext>
            </a:extLst>
          </p:cNvPr>
          <p:cNvSpPr txBox="1"/>
          <p:nvPr/>
        </p:nvSpPr>
        <p:spPr>
          <a:xfrm>
            <a:off x="9154090" y="2277292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E4832-CD7C-9E50-B4BD-B66A805F332D}"/>
              </a:ext>
            </a:extLst>
          </p:cNvPr>
          <p:cNvSpPr txBox="1"/>
          <p:nvPr/>
        </p:nvSpPr>
        <p:spPr>
          <a:xfrm>
            <a:off x="10721494" y="2240049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576A58-E0E0-C485-4DF7-0406B0BD625D}"/>
              </a:ext>
            </a:extLst>
          </p:cNvPr>
          <p:cNvSpPr txBox="1"/>
          <p:nvPr/>
        </p:nvSpPr>
        <p:spPr>
          <a:xfrm>
            <a:off x="767747" y="3210573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CAC877-7F5B-7E22-2C12-74385EB13623}"/>
              </a:ext>
            </a:extLst>
          </p:cNvPr>
          <p:cNvSpPr txBox="1"/>
          <p:nvPr/>
        </p:nvSpPr>
        <p:spPr>
          <a:xfrm>
            <a:off x="846025" y="3650704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45F6EB-0C62-4F85-02A3-798F75B26361}"/>
              </a:ext>
            </a:extLst>
          </p:cNvPr>
          <p:cNvSpPr txBox="1"/>
          <p:nvPr/>
        </p:nvSpPr>
        <p:spPr>
          <a:xfrm>
            <a:off x="997414" y="4090835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5A07F-ED25-0346-2551-FB0E485829CB}"/>
              </a:ext>
            </a:extLst>
          </p:cNvPr>
          <p:cNvSpPr txBox="1"/>
          <p:nvPr/>
        </p:nvSpPr>
        <p:spPr>
          <a:xfrm>
            <a:off x="1229547" y="4188272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7D4A9B-A85E-732F-95C0-8D486D43A207}"/>
              </a:ext>
            </a:extLst>
          </p:cNvPr>
          <p:cNvSpPr txBox="1"/>
          <p:nvPr/>
        </p:nvSpPr>
        <p:spPr>
          <a:xfrm>
            <a:off x="2707243" y="4253406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355D41-5DA6-8263-0320-926AE7A02D56}"/>
              </a:ext>
            </a:extLst>
          </p:cNvPr>
          <p:cNvSpPr txBox="1"/>
          <p:nvPr/>
        </p:nvSpPr>
        <p:spPr>
          <a:xfrm>
            <a:off x="4344207" y="426327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FBC7CE-DF60-198B-F811-441E79B08D39}"/>
              </a:ext>
            </a:extLst>
          </p:cNvPr>
          <p:cNvSpPr txBox="1"/>
          <p:nvPr/>
        </p:nvSpPr>
        <p:spPr>
          <a:xfrm>
            <a:off x="5954325" y="426327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58FEFA-4EC6-09AD-5CF7-3A4676E3BEDE}"/>
              </a:ext>
            </a:extLst>
          </p:cNvPr>
          <p:cNvSpPr txBox="1"/>
          <p:nvPr/>
        </p:nvSpPr>
        <p:spPr>
          <a:xfrm>
            <a:off x="7564443" y="4304411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2DB80F-8867-35D5-FFCA-064A2D56CB63}"/>
              </a:ext>
            </a:extLst>
          </p:cNvPr>
          <p:cNvSpPr txBox="1"/>
          <p:nvPr/>
        </p:nvSpPr>
        <p:spPr>
          <a:xfrm>
            <a:off x="9131847" y="433710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05EE1C-D569-703E-2E6B-380383B88F1B}"/>
              </a:ext>
            </a:extLst>
          </p:cNvPr>
          <p:cNvSpPr txBox="1"/>
          <p:nvPr/>
        </p:nvSpPr>
        <p:spPr>
          <a:xfrm>
            <a:off x="10699251" y="429986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384957-1999-BA45-B96A-28C651C2E39F}"/>
              </a:ext>
            </a:extLst>
          </p:cNvPr>
          <p:cNvSpPr txBox="1"/>
          <p:nvPr/>
        </p:nvSpPr>
        <p:spPr>
          <a:xfrm>
            <a:off x="839916" y="4997883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9B9938-7034-7A88-CF36-C1B492DE6D36}"/>
              </a:ext>
            </a:extLst>
          </p:cNvPr>
          <p:cNvSpPr txBox="1"/>
          <p:nvPr/>
        </p:nvSpPr>
        <p:spPr>
          <a:xfrm>
            <a:off x="851965" y="5438236"/>
            <a:ext cx="541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5AF914-9D7B-E341-902F-798834871032}"/>
              </a:ext>
            </a:extLst>
          </p:cNvPr>
          <p:cNvSpPr txBox="1"/>
          <p:nvPr/>
        </p:nvSpPr>
        <p:spPr>
          <a:xfrm>
            <a:off x="1015827" y="5904386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707B62-B758-1975-0719-F90C4D583300}"/>
              </a:ext>
            </a:extLst>
          </p:cNvPr>
          <p:cNvSpPr txBox="1"/>
          <p:nvPr/>
        </p:nvSpPr>
        <p:spPr>
          <a:xfrm>
            <a:off x="1229547" y="6096075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2070E7-F1F4-0C01-B6AE-92BD3E2A2542}"/>
              </a:ext>
            </a:extLst>
          </p:cNvPr>
          <p:cNvSpPr txBox="1"/>
          <p:nvPr/>
        </p:nvSpPr>
        <p:spPr>
          <a:xfrm>
            <a:off x="2707243" y="6161209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B9BB91-909D-A5AC-5F25-C921F9CB1A69}"/>
              </a:ext>
            </a:extLst>
          </p:cNvPr>
          <p:cNvSpPr txBox="1"/>
          <p:nvPr/>
        </p:nvSpPr>
        <p:spPr>
          <a:xfrm>
            <a:off x="4344207" y="617107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F7714E-1DD8-FE13-9985-EEF45C3DE9B5}"/>
              </a:ext>
            </a:extLst>
          </p:cNvPr>
          <p:cNvSpPr txBox="1"/>
          <p:nvPr/>
        </p:nvSpPr>
        <p:spPr>
          <a:xfrm>
            <a:off x="5954325" y="617107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19236C-4BA2-2762-3F23-52D1F9D46882}"/>
              </a:ext>
            </a:extLst>
          </p:cNvPr>
          <p:cNvSpPr txBox="1"/>
          <p:nvPr/>
        </p:nvSpPr>
        <p:spPr>
          <a:xfrm>
            <a:off x="7564443" y="621221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ECB569-3664-79F7-EA54-4FA556EF82AD}"/>
              </a:ext>
            </a:extLst>
          </p:cNvPr>
          <p:cNvSpPr txBox="1"/>
          <p:nvPr/>
        </p:nvSpPr>
        <p:spPr>
          <a:xfrm>
            <a:off x="9131847" y="6244906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7BB2D8-64BE-CEC4-AECA-33FB12E6277E}"/>
              </a:ext>
            </a:extLst>
          </p:cNvPr>
          <p:cNvSpPr txBox="1"/>
          <p:nvPr/>
        </p:nvSpPr>
        <p:spPr>
          <a:xfrm>
            <a:off x="10699251" y="620766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E7EF55-8CDA-BDB5-B9A0-57059A77C0EE}"/>
              </a:ext>
            </a:extLst>
          </p:cNvPr>
          <p:cNvGrpSpPr/>
          <p:nvPr/>
        </p:nvGrpSpPr>
        <p:grpSpPr>
          <a:xfrm>
            <a:off x="9205900" y="3578567"/>
            <a:ext cx="1908200" cy="772341"/>
            <a:chOff x="8781211" y="6108191"/>
            <a:chExt cx="1908200" cy="77234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93C418C-DAC9-62A3-C679-A5CD4BA79A04}"/>
                </a:ext>
              </a:extLst>
            </p:cNvPr>
            <p:cNvSpPr/>
            <p:nvPr/>
          </p:nvSpPr>
          <p:spPr>
            <a:xfrm>
              <a:off x="8781211" y="6531686"/>
              <a:ext cx="1378789" cy="172045"/>
            </a:xfrm>
            <a:prstGeom prst="rect">
              <a:avLst/>
            </a:prstGeom>
            <a:solidFill>
              <a:srgbClr val="2232A4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28F809-2008-EB4A-ED71-898C0ECE900E}"/>
                </a:ext>
              </a:extLst>
            </p:cNvPr>
            <p:cNvSpPr/>
            <p:nvPr/>
          </p:nvSpPr>
          <p:spPr>
            <a:xfrm>
              <a:off x="8781211" y="6253002"/>
              <a:ext cx="1378789" cy="172045"/>
            </a:xfrm>
            <a:prstGeom prst="rect">
              <a:avLst/>
            </a:prstGeom>
            <a:solidFill>
              <a:srgbClr val="138E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9F66EFF-E120-F150-B3AB-2205D5451FBC}"/>
                </a:ext>
              </a:extLst>
            </p:cNvPr>
            <p:cNvSpPr txBox="1"/>
            <p:nvPr/>
          </p:nvSpPr>
          <p:spPr>
            <a:xfrm>
              <a:off x="10238011" y="6108191"/>
              <a:ext cx="45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Rx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7D39B7-D655-9C62-EB3A-5838BA0B610B}"/>
                </a:ext>
              </a:extLst>
            </p:cNvPr>
            <p:cNvSpPr txBox="1"/>
            <p:nvPr/>
          </p:nvSpPr>
          <p:spPr>
            <a:xfrm>
              <a:off x="10238011" y="6418867"/>
              <a:ext cx="45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Tx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27D68AA-2EFC-C833-5C1A-7648477D15AA}"/>
              </a:ext>
            </a:extLst>
          </p:cNvPr>
          <p:cNvSpPr txBox="1"/>
          <p:nvPr/>
        </p:nvSpPr>
        <p:spPr>
          <a:xfrm>
            <a:off x="5518884" y="6462313"/>
            <a:ext cx="136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Times (s)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75A552-57A6-2685-BFA8-D0404ED74050}"/>
              </a:ext>
            </a:extLst>
          </p:cNvPr>
          <p:cNvSpPr txBox="1"/>
          <p:nvPr/>
        </p:nvSpPr>
        <p:spPr>
          <a:xfrm>
            <a:off x="1229547" y="6085966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22D0070-D02E-D467-C3F6-6A9518002E7D}"/>
              </a:ext>
            </a:extLst>
          </p:cNvPr>
          <p:cNvSpPr txBox="1"/>
          <p:nvPr/>
        </p:nvSpPr>
        <p:spPr>
          <a:xfrm>
            <a:off x="2707243" y="615110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AD5135-40F3-F4C4-50BF-7A37A01DD62B}"/>
              </a:ext>
            </a:extLst>
          </p:cNvPr>
          <p:cNvSpPr txBox="1"/>
          <p:nvPr/>
        </p:nvSpPr>
        <p:spPr>
          <a:xfrm>
            <a:off x="4344207" y="616096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21163A-DE73-4FEE-88CC-4A851E571177}"/>
              </a:ext>
            </a:extLst>
          </p:cNvPr>
          <p:cNvSpPr txBox="1"/>
          <p:nvPr/>
        </p:nvSpPr>
        <p:spPr>
          <a:xfrm>
            <a:off x="5954325" y="616096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40B76F-3D0D-2755-4C78-4F64960E6793}"/>
              </a:ext>
            </a:extLst>
          </p:cNvPr>
          <p:cNvSpPr txBox="1"/>
          <p:nvPr/>
        </p:nvSpPr>
        <p:spPr>
          <a:xfrm>
            <a:off x="2103609" y="5029117"/>
            <a:ext cx="247347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/>
              <a:t>Avg. Server’s CPU ~ 35%</a:t>
            </a:r>
          </a:p>
        </p:txBody>
      </p:sp>
    </p:spTree>
    <p:extLst>
      <p:ext uri="{BB962C8B-B14F-4D97-AF65-F5344CB8AC3E}">
        <p14:creationId xmlns:p14="http://schemas.microsoft.com/office/powerpoint/2010/main" val="3646189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793AB8-4673-638B-01E4-5B10468CC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2" name="Picture 1" descr="A graph of a line&#10;&#10;AI-generated content may be incorrect.">
            <a:extLst>
              <a:ext uri="{FF2B5EF4-FFF2-40B4-BE49-F238E27FC236}">
                <a16:creationId xmlns:a16="http://schemas.microsoft.com/office/drawing/2014/main" id="{5FB015B1-9A29-502F-B112-2C268067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2" y="1449000"/>
            <a:ext cx="7104544" cy="39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57043-2294-C222-0318-D657F7DEBFD6}"/>
              </a:ext>
            </a:extLst>
          </p:cNvPr>
          <p:cNvSpPr txBox="1"/>
          <p:nvPr/>
        </p:nvSpPr>
        <p:spPr>
          <a:xfrm>
            <a:off x="1422096" y="5614219"/>
            <a:ext cx="473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User 1;</a:t>
            </a:r>
            <a:r>
              <a:rPr lang="en-US" sz="3600" b="1">
                <a:solidFill>
                  <a:schemeClr val="tx1"/>
                </a:solidFill>
                <a:ea typeface="+mn-lt"/>
                <a:cs typeface="+mn-lt"/>
              </a:rPr>
              <a:t> HTTP Request</a:t>
            </a:r>
            <a:r>
              <a:rPr lang="th-TH" sz="3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600" b="1">
                <a:solidFill>
                  <a:schemeClr val="tx1"/>
                </a:solidFill>
                <a:ea typeface="+mn-lt"/>
                <a:cs typeface="+mn-lt"/>
              </a:rPr>
              <a:t>(Curl)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18948-3902-1D11-4B1A-3C9922751C7D}"/>
              </a:ext>
            </a:extLst>
          </p:cNvPr>
          <p:cNvSpPr txBox="1"/>
          <p:nvPr/>
        </p:nvSpPr>
        <p:spPr>
          <a:xfrm>
            <a:off x="7674076" y="5614219"/>
            <a:ext cx="35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User 2; Ping Request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4764CF-CF14-A48C-7FB8-EDFF005D4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349163"/>
              </p:ext>
            </p:extLst>
          </p:nvPr>
        </p:nvGraphicFramePr>
        <p:xfrm>
          <a:off x="7452852" y="3411458"/>
          <a:ext cx="4467472" cy="52184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33736">
                  <a:extLst>
                    <a:ext uri="{9D8B030D-6E8A-4147-A177-3AD203B41FA5}">
                      <a16:colId xmlns:a16="http://schemas.microsoft.com/office/drawing/2014/main" val="3297676774"/>
                    </a:ext>
                  </a:extLst>
                </a:gridCol>
                <a:gridCol w="2233736">
                  <a:extLst>
                    <a:ext uri="{9D8B030D-6E8A-4147-A177-3AD203B41FA5}">
                      <a16:colId xmlns:a16="http://schemas.microsoft.com/office/drawing/2014/main" val="3136995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3200" b="1">
                          <a:effectLst/>
                        </a:rPr>
                        <a:t>Response Rate</a:t>
                      </a:r>
                      <a:endParaRPr lang="en-US" sz="3200" b="1">
                        <a:effectLst/>
                        <a:latin typeface="TH Sarabun New" panose="020B0500040200020003" pitchFamily="34" charset="-34"/>
                        <a:ea typeface="Angsana New" panose="02020603050405020304" pitchFamily="18" charset="-34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3200" b="1">
                          <a:effectLst/>
                        </a:rPr>
                        <a:t>100 %</a:t>
                      </a:r>
                      <a:endParaRPr lang="en-US" sz="3200" b="1">
                        <a:effectLst/>
                        <a:latin typeface="TH Sarabun New" panose="020B0500040200020003" pitchFamily="34" charset="-34"/>
                        <a:ea typeface="Angsana New" panose="02020603050405020304" pitchFamily="18" charset="-34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4571281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A7D98E60-FC56-3133-1001-F35307DDB7A8}"/>
              </a:ext>
            </a:extLst>
          </p:cNvPr>
          <p:cNvSpPr txBox="1">
            <a:spLocks/>
          </p:cNvSpPr>
          <p:nvPr/>
        </p:nvSpPr>
        <p:spPr>
          <a:xfrm>
            <a:off x="0" y="11829"/>
            <a:ext cx="11267768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C00000"/>
                </a:solidFill>
              </a:rPr>
              <a:t>Experiment #3: Attacker VS. Server (Defending) &amp; SDN (No Defending)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226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C79D-565C-2472-2092-BB111856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78BE6-FA5F-F6A8-5CD0-6E060BB4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9" name="Picture 8" descr="A graph showing a line and a line&#10;&#10;AI-generated content may be incorrect.">
            <a:extLst>
              <a:ext uri="{FF2B5EF4-FFF2-40B4-BE49-F238E27FC236}">
                <a16:creationId xmlns:a16="http://schemas.microsoft.com/office/drawing/2014/main" id="{89840807-C833-1F85-D9B1-83F6C22AB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736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D0A0-4327-755A-4D3D-8ED89AE3F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BA919870-0B03-9AD6-6FBA-8BC3B1B1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6" name="กราฟิก 5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58DD1A69-F607-2CBE-8AF1-9794CCDA5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432" y="3477972"/>
            <a:ext cx="914400" cy="914400"/>
          </a:xfrm>
          <a:prstGeom prst="rect">
            <a:avLst/>
          </a:prstGeom>
        </p:spPr>
      </p:pic>
      <p:pic>
        <p:nvPicPr>
          <p:cNvPr id="7" name="กราฟิก 6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CCB49AC5-7649-FF78-0018-598EDAD3E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9937" y="4938342"/>
            <a:ext cx="1341783" cy="1341783"/>
          </a:xfrm>
          <a:prstGeom prst="rect">
            <a:avLst/>
          </a:prstGeom>
        </p:spPr>
      </p:pic>
      <p:pic>
        <p:nvPicPr>
          <p:cNvPr id="8" name="กราฟิก 7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3606B46C-6C57-F8C8-5EFB-05AFF605A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2299" y="3477972"/>
            <a:ext cx="914400" cy="914400"/>
          </a:xfrm>
          <a:prstGeom prst="rect">
            <a:avLst/>
          </a:prstGeom>
        </p:spPr>
      </p:pic>
      <p:pic>
        <p:nvPicPr>
          <p:cNvPr id="10" name="กราฟิก 9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01CCECE2-0E54-43D9-9B9E-FE5068B45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6699" y="2286684"/>
            <a:ext cx="914400" cy="914400"/>
          </a:xfrm>
          <a:prstGeom prst="rect">
            <a:avLst/>
          </a:prstGeom>
        </p:spPr>
      </p:pic>
      <p:pic>
        <p:nvPicPr>
          <p:cNvPr id="11" name="กราฟิก 10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273B83D5-7202-54B5-E35F-EDF1024D8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00" y="2260008"/>
            <a:ext cx="914400" cy="914400"/>
          </a:xfrm>
          <a:prstGeom prst="rect">
            <a:avLst/>
          </a:prstGeom>
        </p:spPr>
      </p:pic>
      <p:pic>
        <p:nvPicPr>
          <p:cNvPr id="13" name="กราฟิก 12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25A73CB2-5ACA-562D-4683-6359FC24E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6014" y="5437351"/>
            <a:ext cx="979147" cy="979147"/>
          </a:xfrm>
          <a:prstGeom prst="rect">
            <a:avLst/>
          </a:prstGeom>
        </p:spPr>
      </p:pic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AA2D7835-8311-9316-30BE-C28EFA6B473A}"/>
              </a:ext>
            </a:extLst>
          </p:cNvPr>
          <p:cNvCxnSpPr>
            <a:cxnSpLocks/>
          </p:cNvCxnSpPr>
          <p:nvPr/>
        </p:nvCxnSpPr>
        <p:spPr>
          <a:xfrm>
            <a:off x="3418822" y="2942667"/>
            <a:ext cx="5496339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กราฟิก 18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50E79190-EADC-6761-7D9D-2E7D22999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66" y="2059053"/>
            <a:ext cx="914400" cy="914400"/>
          </a:xfrm>
          <a:prstGeom prst="rect">
            <a:avLst/>
          </a:prstGeom>
        </p:spPr>
      </p:pic>
      <p:pic>
        <p:nvPicPr>
          <p:cNvPr id="21" name="กราฟิก 20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C135DDFF-808C-BC97-A161-6935616E31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2299" y="1417638"/>
            <a:ext cx="914400" cy="914400"/>
          </a:xfrm>
          <a:prstGeom prst="rect">
            <a:avLst/>
          </a:prstGeom>
        </p:spPr>
      </p:pic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AC2D7E73-CB4A-F5D1-683A-3B300525E83A}"/>
              </a:ext>
            </a:extLst>
          </p:cNvPr>
          <p:cNvCxnSpPr/>
          <p:nvPr/>
        </p:nvCxnSpPr>
        <p:spPr>
          <a:xfrm flipH="1" flipV="1">
            <a:off x="2419937" y="4392372"/>
            <a:ext cx="671133" cy="5459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781C4D8D-E21D-3692-62EC-3A6EAFE8D56D}"/>
              </a:ext>
            </a:extLst>
          </p:cNvPr>
          <p:cNvCxnSpPr>
            <a:cxnSpLocks/>
          </p:cNvCxnSpPr>
          <p:nvPr/>
        </p:nvCxnSpPr>
        <p:spPr>
          <a:xfrm flipV="1">
            <a:off x="3075491" y="4392372"/>
            <a:ext cx="769977" cy="5459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1BD88283-AF62-BC65-CBBC-7D6F3C00A672}"/>
              </a:ext>
            </a:extLst>
          </p:cNvPr>
          <p:cNvSpPr txBox="1"/>
          <p:nvPr/>
        </p:nvSpPr>
        <p:spPr>
          <a:xfrm>
            <a:off x="3604111" y="4478488"/>
            <a:ext cx="2965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/>
              <a:t>ส่งคำสั่ง </a:t>
            </a:r>
            <a:r>
              <a:rPr lang="en-US" sz="3200"/>
              <a:t>TCP</a:t>
            </a:r>
            <a:r>
              <a:rPr lang="th-TH" sz="3200"/>
              <a:t> </a:t>
            </a:r>
            <a:r>
              <a:rPr lang="en-US" sz="3200"/>
              <a:t>Spoofing IP Attack</a:t>
            </a:r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9E2A4D09-011E-CAC7-A239-E6B30812EC1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219499" y="3174408"/>
            <a:ext cx="457200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BF8266C1-2388-2209-C6CE-F48DB592C09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460479" y="3174408"/>
            <a:ext cx="533153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AA86C9BC-1F24-6FBE-DA92-37DE05979672}"/>
              </a:ext>
            </a:extLst>
          </p:cNvPr>
          <p:cNvCxnSpPr>
            <a:cxnSpLocks/>
          </p:cNvCxnSpPr>
          <p:nvPr/>
        </p:nvCxnSpPr>
        <p:spPr>
          <a:xfrm>
            <a:off x="3845468" y="3080408"/>
            <a:ext cx="490969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26EA153B-0849-CDEF-A597-F51ABDA18DB7}"/>
              </a:ext>
            </a:extLst>
          </p:cNvPr>
          <p:cNvCxnSpPr>
            <a:cxnSpLocks/>
          </p:cNvCxnSpPr>
          <p:nvPr/>
        </p:nvCxnSpPr>
        <p:spPr>
          <a:xfrm>
            <a:off x="8973940" y="3288148"/>
            <a:ext cx="0" cy="648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>
            <a:extLst>
              <a:ext uri="{FF2B5EF4-FFF2-40B4-BE49-F238E27FC236}">
                <a16:creationId xmlns:a16="http://schemas.microsoft.com/office/drawing/2014/main" id="{EDA30C81-3327-4D66-1437-97D5C893E85D}"/>
              </a:ext>
            </a:extLst>
          </p:cNvPr>
          <p:cNvCxnSpPr/>
          <p:nvPr/>
        </p:nvCxnSpPr>
        <p:spPr>
          <a:xfrm>
            <a:off x="2335696" y="2332038"/>
            <a:ext cx="341003" cy="41184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8302C3DD-5ADA-FAA9-D568-A7D15D1A979E}"/>
              </a:ext>
            </a:extLst>
          </p:cNvPr>
          <p:cNvCxnSpPr>
            <a:cxnSpLocks/>
          </p:cNvCxnSpPr>
          <p:nvPr/>
        </p:nvCxnSpPr>
        <p:spPr>
          <a:xfrm>
            <a:off x="1850775" y="2717208"/>
            <a:ext cx="768636" cy="1906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>
            <a:extLst>
              <a:ext uri="{FF2B5EF4-FFF2-40B4-BE49-F238E27FC236}">
                <a16:creationId xmlns:a16="http://schemas.microsoft.com/office/drawing/2014/main" id="{550D5E04-1540-026F-C58A-89504B93982C}"/>
              </a:ext>
            </a:extLst>
          </p:cNvPr>
          <p:cNvCxnSpPr>
            <a:cxnSpLocks/>
          </p:cNvCxnSpPr>
          <p:nvPr/>
        </p:nvCxnSpPr>
        <p:spPr>
          <a:xfrm>
            <a:off x="3845468" y="2782101"/>
            <a:ext cx="480710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F7B457FB-2E92-F565-BD30-477B6DAEC96B}"/>
              </a:ext>
            </a:extLst>
          </p:cNvPr>
          <p:cNvCxnSpPr>
            <a:cxnSpLocks/>
          </p:cNvCxnSpPr>
          <p:nvPr/>
        </p:nvCxnSpPr>
        <p:spPr>
          <a:xfrm>
            <a:off x="9446163" y="3303993"/>
            <a:ext cx="0" cy="58885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4932DD8E-CE31-6CCA-94F3-93A787BB269B}"/>
              </a:ext>
            </a:extLst>
          </p:cNvPr>
          <p:cNvSpPr txBox="1"/>
          <p:nvPr/>
        </p:nvSpPr>
        <p:spPr>
          <a:xfrm>
            <a:off x="1891429" y="1597388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ping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D1AD731D-BD9A-F91E-21DA-2FF87DA2A1E8}"/>
              </a:ext>
            </a:extLst>
          </p:cNvPr>
          <p:cNvSpPr txBox="1"/>
          <p:nvPr/>
        </p:nvSpPr>
        <p:spPr>
          <a:xfrm>
            <a:off x="936375" y="2262743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HTTP</a:t>
            </a:r>
          </a:p>
        </p:txBody>
      </p:sp>
      <p:pic>
        <p:nvPicPr>
          <p:cNvPr id="15" name="Picture 8" descr="NGINX, Inc.">
            <a:extLst>
              <a:ext uri="{FF2B5EF4-FFF2-40B4-BE49-F238E27FC236}">
                <a16:creationId xmlns:a16="http://schemas.microsoft.com/office/drawing/2014/main" id="{8A90E0AB-816A-EB0F-5673-4BE73C550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085" y="3912253"/>
            <a:ext cx="1190959" cy="11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กราฟิก 16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9A2DF136-ADEE-261F-89EB-A481BECC7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681" y="5437350"/>
            <a:ext cx="979147" cy="979147"/>
          </a:xfrm>
          <a:prstGeom prst="rect">
            <a:avLst/>
          </a:prstGeom>
        </p:spPr>
      </p:pic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4C7DE924-8095-3861-4255-2D355AD5351A}"/>
              </a:ext>
            </a:extLst>
          </p:cNvPr>
          <p:cNvSpPr txBox="1"/>
          <p:nvPr/>
        </p:nvSpPr>
        <p:spPr>
          <a:xfrm>
            <a:off x="2885057" y="30505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AP1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E80B6D00-81BE-46BD-E92D-9424FB58A749}"/>
              </a:ext>
            </a:extLst>
          </p:cNvPr>
          <p:cNvSpPr txBox="1"/>
          <p:nvPr/>
        </p:nvSpPr>
        <p:spPr>
          <a:xfrm>
            <a:off x="8941853" y="29998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AP2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40654D9E-A0CF-E832-DC42-C2934895F59B}"/>
              </a:ext>
            </a:extLst>
          </p:cNvPr>
          <p:cNvSpPr txBox="1"/>
          <p:nvPr/>
        </p:nvSpPr>
        <p:spPr>
          <a:xfrm>
            <a:off x="939862" y="416153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Attacker1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8518E8C-5B11-FB92-9AC1-698CC98412E1}"/>
              </a:ext>
            </a:extLst>
          </p:cNvPr>
          <p:cNvSpPr txBox="1"/>
          <p:nvPr/>
        </p:nvSpPr>
        <p:spPr>
          <a:xfrm>
            <a:off x="2568548" y="602659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Attacker0</a:t>
            </a: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3A1D72D2-BEC2-B90B-AA89-8AE28C59A079}"/>
              </a:ext>
            </a:extLst>
          </p:cNvPr>
          <p:cNvSpPr txBox="1"/>
          <p:nvPr/>
        </p:nvSpPr>
        <p:spPr>
          <a:xfrm>
            <a:off x="4243713" y="4168586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Attacker2</a:t>
            </a:r>
          </a:p>
        </p:txBody>
      </p: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D32D5A4A-23FE-8875-F51D-F631C1142097}"/>
              </a:ext>
            </a:extLst>
          </p:cNvPr>
          <p:cNvCxnSpPr/>
          <p:nvPr/>
        </p:nvCxnSpPr>
        <p:spPr>
          <a:xfrm flipV="1">
            <a:off x="8425587" y="5063263"/>
            <a:ext cx="329572" cy="37408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C44D413D-4A68-4DF5-A634-A3A02A53B31F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625683" y="5063263"/>
            <a:ext cx="329572" cy="37408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02CD360E-CFA1-E608-4BF3-8E08C82D1DA8}"/>
              </a:ext>
            </a:extLst>
          </p:cNvPr>
          <p:cNvSpPr txBox="1"/>
          <p:nvPr/>
        </p:nvSpPr>
        <p:spPr>
          <a:xfrm>
            <a:off x="7093981" y="5696090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Backend1</a:t>
            </a: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B6E13EAA-4294-1A4A-250E-B4A5DF80C1E9}"/>
              </a:ext>
            </a:extLst>
          </p:cNvPr>
          <p:cNvSpPr txBox="1"/>
          <p:nvPr/>
        </p:nvSpPr>
        <p:spPr>
          <a:xfrm>
            <a:off x="10300866" y="5692147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Backend2</a:t>
            </a:r>
          </a:p>
        </p:txBody>
      </p:sp>
      <p:pic>
        <p:nvPicPr>
          <p:cNvPr id="4" name="Picture 2" descr="Ryu SDN Framework">
            <a:extLst>
              <a:ext uri="{FF2B5EF4-FFF2-40B4-BE49-F238E27FC236}">
                <a16:creationId xmlns:a16="http://schemas.microsoft.com/office/drawing/2014/main" id="{273EC1A0-3C2B-C568-6178-F3E96ED7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15" y="425159"/>
            <a:ext cx="1714552" cy="13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15A7E1-4304-F8E0-EC10-712CFD6C1F50}"/>
              </a:ext>
            </a:extLst>
          </p:cNvPr>
          <p:cNvCxnSpPr>
            <a:cxnSpLocks/>
          </p:cNvCxnSpPr>
          <p:nvPr/>
        </p:nvCxnSpPr>
        <p:spPr>
          <a:xfrm flipH="1">
            <a:off x="3539206" y="1565010"/>
            <a:ext cx="1682678" cy="107935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67F315-13C3-207C-A144-D9B3E10853BC}"/>
              </a:ext>
            </a:extLst>
          </p:cNvPr>
          <p:cNvCxnSpPr>
            <a:cxnSpLocks/>
          </p:cNvCxnSpPr>
          <p:nvPr/>
        </p:nvCxnSpPr>
        <p:spPr>
          <a:xfrm>
            <a:off x="7105195" y="1594440"/>
            <a:ext cx="1738810" cy="102423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กล่องข้อความ 25">
            <a:extLst>
              <a:ext uri="{FF2B5EF4-FFF2-40B4-BE49-F238E27FC236}">
                <a16:creationId xmlns:a16="http://schemas.microsoft.com/office/drawing/2014/main" id="{52DC9D10-E2C5-F108-250D-A94E92206FB6}"/>
              </a:ext>
            </a:extLst>
          </p:cNvPr>
          <p:cNvSpPr txBox="1"/>
          <p:nvPr/>
        </p:nvSpPr>
        <p:spPr>
          <a:xfrm>
            <a:off x="3807464" y="1541834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sp>
        <p:nvSpPr>
          <p:cNvPr id="34" name="กล่องข้อความ 25">
            <a:extLst>
              <a:ext uri="{FF2B5EF4-FFF2-40B4-BE49-F238E27FC236}">
                <a16:creationId xmlns:a16="http://schemas.microsoft.com/office/drawing/2014/main" id="{D0EE17B1-DCA2-D89F-529F-657775EE8CAE}"/>
              </a:ext>
            </a:extLst>
          </p:cNvPr>
          <p:cNvSpPr txBox="1"/>
          <p:nvPr/>
        </p:nvSpPr>
        <p:spPr>
          <a:xfrm>
            <a:off x="7363801" y="1541735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pic>
        <p:nvPicPr>
          <p:cNvPr id="3" name="กราฟิก 2" descr="Immunity ด้วยสีเติมแบบทึบ">
            <a:extLst>
              <a:ext uri="{FF2B5EF4-FFF2-40B4-BE49-F238E27FC236}">
                <a16:creationId xmlns:a16="http://schemas.microsoft.com/office/drawing/2014/main" id="{88E4494E-A2F9-CC83-61B5-85978C64D4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45600" y="4320207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9" name="กราฟิก 38" descr="Immunity ด้วยสีเติมแบบทึบ">
            <a:extLst>
              <a:ext uri="{FF2B5EF4-FFF2-40B4-BE49-F238E27FC236}">
                <a16:creationId xmlns:a16="http://schemas.microsoft.com/office/drawing/2014/main" id="{D7C8B82D-F3CF-0747-1E37-2C792CF9AA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2115" y="1023614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0981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63921-5D43-24FE-2163-BECDD2AFE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84DEB-8CDA-5A1D-EFA9-E98A682E4A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7" y="1034737"/>
            <a:ext cx="7544602" cy="43632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C3D2DF-7222-5440-802B-1A00DEF5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D0DB2F-917B-57BB-035C-9311E7306F78}"/>
              </a:ext>
            </a:extLst>
          </p:cNvPr>
          <p:cNvSpPr txBox="1">
            <a:spLocks/>
          </p:cNvSpPr>
          <p:nvPr/>
        </p:nvSpPr>
        <p:spPr>
          <a:xfrm>
            <a:off x="0" y="11829"/>
            <a:ext cx="12123174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C00000"/>
                </a:solidFill>
              </a:rPr>
              <a:t>Experiment #4: Attacker VS. Server &amp; SDN (Defending)</a:t>
            </a:r>
            <a:endParaRPr lang="en-US">
              <a:solidFill>
                <a:srgbClr val="C00000"/>
              </a:solidFill>
            </a:endParaRP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C0947684-7FF0-B13F-F903-E098943D1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"/>
          <a:stretch/>
        </p:blipFill>
        <p:spPr bwMode="auto">
          <a:xfrm>
            <a:off x="7670800" y="640414"/>
            <a:ext cx="4521200" cy="5760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ลูกศรเชื่อมต่อแบบตรง 9">
            <a:extLst>
              <a:ext uri="{FF2B5EF4-FFF2-40B4-BE49-F238E27FC236}">
                <a16:creationId xmlns:a16="http://schemas.microsoft.com/office/drawing/2014/main" id="{3B1BFA98-16DE-7706-E951-2E0A6EAAE5C5}"/>
              </a:ext>
            </a:extLst>
          </p:cNvPr>
          <p:cNvCxnSpPr>
            <a:cxnSpLocks/>
          </p:cNvCxnSpPr>
          <p:nvPr/>
        </p:nvCxnSpPr>
        <p:spPr>
          <a:xfrm>
            <a:off x="1265698" y="1562256"/>
            <a:ext cx="615110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10">
            <a:extLst>
              <a:ext uri="{FF2B5EF4-FFF2-40B4-BE49-F238E27FC236}">
                <a16:creationId xmlns:a16="http://schemas.microsoft.com/office/drawing/2014/main" id="{D9A9AC98-F449-A0C6-9172-C76955E9E1E8}"/>
              </a:ext>
            </a:extLst>
          </p:cNvPr>
          <p:cNvSpPr txBox="1"/>
          <p:nvPr/>
        </p:nvSpPr>
        <p:spPr>
          <a:xfrm>
            <a:off x="5056689" y="1103561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9" name="ลูกศรเชื่อมต่อแบบตรง 9">
            <a:extLst>
              <a:ext uri="{FF2B5EF4-FFF2-40B4-BE49-F238E27FC236}">
                <a16:creationId xmlns:a16="http://schemas.microsoft.com/office/drawing/2014/main" id="{F7448D78-F3A2-E072-2736-53B44DBEB2CE}"/>
              </a:ext>
            </a:extLst>
          </p:cNvPr>
          <p:cNvCxnSpPr>
            <a:cxnSpLocks/>
          </p:cNvCxnSpPr>
          <p:nvPr/>
        </p:nvCxnSpPr>
        <p:spPr>
          <a:xfrm>
            <a:off x="1265698" y="3003675"/>
            <a:ext cx="615110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0">
            <a:extLst>
              <a:ext uri="{FF2B5EF4-FFF2-40B4-BE49-F238E27FC236}">
                <a16:creationId xmlns:a16="http://schemas.microsoft.com/office/drawing/2014/main" id="{49A1820D-0091-8E08-E416-CC4DB81F11F4}"/>
              </a:ext>
            </a:extLst>
          </p:cNvPr>
          <p:cNvSpPr txBox="1"/>
          <p:nvPr/>
        </p:nvSpPr>
        <p:spPr>
          <a:xfrm>
            <a:off x="5056689" y="2544980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11" name="ลูกศรเชื่อมต่อแบบตรง 9">
            <a:extLst>
              <a:ext uri="{FF2B5EF4-FFF2-40B4-BE49-F238E27FC236}">
                <a16:creationId xmlns:a16="http://schemas.microsoft.com/office/drawing/2014/main" id="{72874322-9F2B-0DFE-B8CD-D401FE390584}"/>
              </a:ext>
            </a:extLst>
          </p:cNvPr>
          <p:cNvCxnSpPr>
            <a:cxnSpLocks/>
          </p:cNvCxnSpPr>
          <p:nvPr/>
        </p:nvCxnSpPr>
        <p:spPr>
          <a:xfrm>
            <a:off x="1265698" y="4611145"/>
            <a:ext cx="615110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0">
            <a:extLst>
              <a:ext uri="{FF2B5EF4-FFF2-40B4-BE49-F238E27FC236}">
                <a16:creationId xmlns:a16="http://schemas.microsoft.com/office/drawing/2014/main" id="{D9BCA4B8-F59F-98C6-EBF9-217E81EBBD39}"/>
              </a:ext>
            </a:extLst>
          </p:cNvPr>
          <p:cNvSpPr txBox="1"/>
          <p:nvPr/>
        </p:nvSpPr>
        <p:spPr>
          <a:xfrm>
            <a:off x="5056689" y="4152450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300D9-621E-62D9-E3D8-F06AB1739E5A}"/>
              </a:ext>
            </a:extLst>
          </p:cNvPr>
          <p:cNvSpPr txBox="1"/>
          <p:nvPr/>
        </p:nvSpPr>
        <p:spPr>
          <a:xfrm>
            <a:off x="8946340" y="843469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1 Attacker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E3FFB-8FD2-585E-41B0-8347C3F8FC69}"/>
              </a:ext>
            </a:extLst>
          </p:cNvPr>
          <p:cNvSpPr txBox="1"/>
          <p:nvPr/>
        </p:nvSpPr>
        <p:spPr>
          <a:xfrm>
            <a:off x="8946340" y="2167655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2 Attacker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5AB748-BBF6-3106-4E83-9D00D32A7B9F}"/>
              </a:ext>
            </a:extLst>
          </p:cNvPr>
          <p:cNvSpPr txBox="1"/>
          <p:nvPr/>
        </p:nvSpPr>
        <p:spPr>
          <a:xfrm>
            <a:off x="8946340" y="3439159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1 Attacker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766E8-0733-75AE-9F4E-DA58CD9F9026}"/>
              </a:ext>
            </a:extLst>
          </p:cNvPr>
          <p:cNvSpPr txBox="1"/>
          <p:nvPr/>
        </p:nvSpPr>
        <p:spPr>
          <a:xfrm>
            <a:off x="8946340" y="4763345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2 Attacker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D48A5-38FE-6222-4D37-DA1CACE7F165}"/>
              </a:ext>
            </a:extLst>
          </p:cNvPr>
          <p:cNvSpPr txBox="1"/>
          <p:nvPr/>
        </p:nvSpPr>
        <p:spPr>
          <a:xfrm>
            <a:off x="7670800" y="6077371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427362-178F-2E6C-C42B-08FF538F32E6}"/>
              </a:ext>
            </a:extLst>
          </p:cNvPr>
          <p:cNvSpPr txBox="1"/>
          <p:nvPr/>
        </p:nvSpPr>
        <p:spPr>
          <a:xfrm>
            <a:off x="8285674" y="605157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3A0DB-9444-64FB-9A08-2BB89432D72E}"/>
              </a:ext>
            </a:extLst>
          </p:cNvPr>
          <p:cNvSpPr txBox="1"/>
          <p:nvPr/>
        </p:nvSpPr>
        <p:spPr>
          <a:xfrm>
            <a:off x="8964403" y="605157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1BD90-7713-96F7-7217-CBDF7F6C9F5E}"/>
              </a:ext>
            </a:extLst>
          </p:cNvPr>
          <p:cNvSpPr txBox="1"/>
          <p:nvPr/>
        </p:nvSpPr>
        <p:spPr>
          <a:xfrm>
            <a:off x="9722148" y="6077371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AD25E2-2397-F0FD-5603-3EB75708406A}"/>
              </a:ext>
            </a:extLst>
          </p:cNvPr>
          <p:cNvSpPr txBox="1"/>
          <p:nvPr/>
        </p:nvSpPr>
        <p:spPr>
          <a:xfrm>
            <a:off x="10385933" y="605157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EA5CB0-9919-61A7-BA2E-2ED6BD1C7B4C}"/>
              </a:ext>
            </a:extLst>
          </p:cNvPr>
          <p:cNvSpPr txBox="1"/>
          <p:nvPr/>
        </p:nvSpPr>
        <p:spPr>
          <a:xfrm>
            <a:off x="11064078" y="605738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E7736E-5C14-067F-AD78-3C27B4402EED}"/>
              </a:ext>
            </a:extLst>
          </p:cNvPr>
          <p:cNvSpPr txBox="1"/>
          <p:nvPr/>
        </p:nvSpPr>
        <p:spPr>
          <a:xfrm>
            <a:off x="11740600" y="605738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2003C5-DD51-FFCF-1FD9-E9899C471D30}"/>
              </a:ext>
            </a:extLst>
          </p:cNvPr>
          <p:cNvSpPr txBox="1"/>
          <p:nvPr/>
        </p:nvSpPr>
        <p:spPr>
          <a:xfrm>
            <a:off x="557673" y="5000760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5100E9-F2D1-2DB9-F919-8298DDE7EAFE}"/>
              </a:ext>
            </a:extLst>
          </p:cNvPr>
          <p:cNvSpPr txBox="1"/>
          <p:nvPr/>
        </p:nvSpPr>
        <p:spPr>
          <a:xfrm>
            <a:off x="1556081" y="507713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371507-D636-5C1C-E348-28DBE9C06F15}"/>
              </a:ext>
            </a:extLst>
          </p:cNvPr>
          <p:cNvSpPr txBox="1"/>
          <p:nvPr/>
        </p:nvSpPr>
        <p:spPr>
          <a:xfrm>
            <a:off x="2692935" y="507699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42713-E738-DD13-6C86-55B7BE772448}"/>
              </a:ext>
            </a:extLst>
          </p:cNvPr>
          <p:cNvSpPr txBox="1"/>
          <p:nvPr/>
        </p:nvSpPr>
        <p:spPr>
          <a:xfrm>
            <a:off x="3794705" y="509783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E29DC5-3E02-21E3-6D28-8E3C056A73AE}"/>
              </a:ext>
            </a:extLst>
          </p:cNvPr>
          <p:cNvSpPr txBox="1"/>
          <p:nvPr/>
        </p:nvSpPr>
        <p:spPr>
          <a:xfrm>
            <a:off x="4935599" y="509987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2B82A-0E78-2B5C-F78C-2497B4336492}"/>
              </a:ext>
            </a:extLst>
          </p:cNvPr>
          <p:cNvSpPr txBox="1"/>
          <p:nvPr/>
        </p:nvSpPr>
        <p:spPr>
          <a:xfrm>
            <a:off x="6096000" y="508585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1511E4-B26D-6BA4-523A-9B7D2ADB38BA}"/>
              </a:ext>
            </a:extLst>
          </p:cNvPr>
          <p:cNvSpPr txBox="1"/>
          <p:nvPr/>
        </p:nvSpPr>
        <p:spPr>
          <a:xfrm>
            <a:off x="7191100" y="5076929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5DC644-9E9C-B292-193A-AF138F17E857}"/>
              </a:ext>
            </a:extLst>
          </p:cNvPr>
          <p:cNvSpPr txBox="1"/>
          <p:nvPr/>
        </p:nvSpPr>
        <p:spPr>
          <a:xfrm>
            <a:off x="557673" y="3720047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7CB55F-18F0-52E8-BCDB-90818DD4736F}"/>
              </a:ext>
            </a:extLst>
          </p:cNvPr>
          <p:cNvSpPr txBox="1"/>
          <p:nvPr/>
        </p:nvSpPr>
        <p:spPr>
          <a:xfrm>
            <a:off x="1556081" y="367831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B0A3F0-8BD8-751E-3D09-84D72C4BF05D}"/>
              </a:ext>
            </a:extLst>
          </p:cNvPr>
          <p:cNvSpPr txBox="1"/>
          <p:nvPr/>
        </p:nvSpPr>
        <p:spPr>
          <a:xfrm>
            <a:off x="2692935" y="371032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F06970-0274-C3DB-44A0-1CE2287FBC6E}"/>
              </a:ext>
            </a:extLst>
          </p:cNvPr>
          <p:cNvSpPr txBox="1"/>
          <p:nvPr/>
        </p:nvSpPr>
        <p:spPr>
          <a:xfrm>
            <a:off x="3799062" y="368488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72E2DF-63A7-61EE-9217-BBE2E9BE80A1}"/>
              </a:ext>
            </a:extLst>
          </p:cNvPr>
          <p:cNvSpPr txBox="1"/>
          <p:nvPr/>
        </p:nvSpPr>
        <p:spPr>
          <a:xfrm>
            <a:off x="4905189" y="367831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C928E-6134-B1DC-396B-3EF3C2974F78}"/>
              </a:ext>
            </a:extLst>
          </p:cNvPr>
          <p:cNvSpPr txBox="1"/>
          <p:nvPr/>
        </p:nvSpPr>
        <p:spPr>
          <a:xfrm>
            <a:off x="6024769" y="367831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6B596B-90B2-38E9-1CDE-7B7E3DD8E828}"/>
              </a:ext>
            </a:extLst>
          </p:cNvPr>
          <p:cNvSpPr txBox="1"/>
          <p:nvPr/>
        </p:nvSpPr>
        <p:spPr>
          <a:xfrm>
            <a:off x="7144349" y="3697466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1F5C4B-6197-A6C5-4A95-4A36AB651D31}"/>
              </a:ext>
            </a:extLst>
          </p:cNvPr>
          <p:cNvSpPr txBox="1"/>
          <p:nvPr/>
        </p:nvSpPr>
        <p:spPr>
          <a:xfrm>
            <a:off x="470630" y="2341700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399E0A-6582-F9BC-7BE2-5BABB241AE00}"/>
              </a:ext>
            </a:extLst>
          </p:cNvPr>
          <p:cNvSpPr txBox="1"/>
          <p:nvPr/>
        </p:nvSpPr>
        <p:spPr>
          <a:xfrm>
            <a:off x="1438109" y="2257982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EA62D4-C074-B9AC-F8D9-738C624EDA9B}"/>
              </a:ext>
            </a:extLst>
          </p:cNvPr>
          <p:cNvSpPr txBox="1"/>
          <p:nvPr/>
        </p:nvSpPr>
        <p:spPr>
          <a:xfrm>
            <a:off x="2657851" y="229212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519D0-E411-938F-2536-A8A7E8B36BF9}"/>
              </a:ext>
            </a:extLst>
          </p:cNvPr>
          <p:cNvSpPr txBox="1"/>
          <p:nvPr/>
        </p:nvSpPr>
        <p:spPr>
          <a:xfrm>
            <a:off x="3794705" y="226455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3C8E40-4C6B-D0DC-3C80-5AB3535DA435}"/>
              </a:ext>
            </a:extLst>
          </p:cNvPr>
          <p:cNvSpPr txBox="1"/>
          <p:nvPr/>
        </p:nvSpPr>
        <p:spPr>
          <a:xfrm>
            <a:off x="4900832" y="2257982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772EF-4294-E115-2B46-1BB0550575B1}"/>
              </a:ext>
            </a:extLst>
          </p:cNvPr>
          <p:cNvSpPr txBox="1"/>
          <p:nvPr/>
        </p:nvSpPr>
        <p:spPr>
          <a:xfrm>
            <a:off x="6020412" y="2257982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811276-01F2-2140-31BC-D99649B40B21}"/>
              </a:ext>
            </a:extLst>
          </p:cNvPr>
          <p:cNvSpPr txBox="1"/>
          <p:nvPr/>
        </p:nvSpPr>
        <p:spPr>
          <a:xfrm>
            <a:off x="7139992" y="227713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4BE38B-E066-66FE-DCB3-3BBD6D18D862}"/>
              </a:ext>
            </a:extLst>
          </p:cNvPr>
          <p:cNvSpPr txBox="1"/>
          <p:nvPr/>
        </p:nvSpPr>
        <p:spPr>
          <a:xfrm>
            <a:off x="233890" y="454464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D91C17-F78F-E82E-ECEE-455AC8CEB839}"/>
              </a:ext>
            </a:extLst>
          </p:cNvPr>
          <p:cNvSpPr txBox="1"/>
          <p:nvPr/>
        </p:nvSpPr>
        <p:spPr>
          <a:xfrm>
            <a:off x="233890" y="418895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24D84D-9A3B-352B-8428-8402FFA4467C}"/>
              </a:ext>
            </a:extLst>
          </p:cNvPr>
          <p:cNvSpPr txBox="1"/>
          <p:nvPr/>
        </p:nvSpPr>
        <p:spPr>
          <a:xfrm>
            <a:off x="126198" y="2768621"/>
            <a:ext cx="6405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E2C34E-3E69-B9CE-FB65-DC4E9877779B}"/>
              </a:ext>
            </a:extLst>
          </p:cNvPr>
          <p:cNvSpPr txBox="1"/>
          <p:nvPr/>
        </p:nvSpPr>
        <p:spPr>
          <a:xfrm>
            <a:off x="57589" y="1251000"/>
            <a:ext cx="47951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80k</a:t>
            </a:r>
            <a:endParaRPr lang="th-TH" b="1"/>
          </a:p>
          <a:p>
            <a:pPr algn="ctr"/>
            <a:endParaRPr lang="th-TH" b="1"/>
          </a:p>
          <a:p>
            <a:pPr algn="ctr"/>
            <a:endParaRPr lang="th-TH" b="1"/>
          </a:p>
          <a:p>
            <a:pPr algn="ctr"/>
            <a:endParaRPr lang="en-US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C3861F-2F1F-A2FF-8757-5F053C3F77B9}"/>
              </a:ext>
            </a:extLst>
          </p:cNvPr>
          <p:cNvSpPr txBox="1"/>
          <p:nvPr/>
        </p:nvSpPr>
        <p:spPr>
          <a:xfrm>
            <a:off x="321789" y="3535865"/>
            <a:ext cx="2315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42A03F-478F-2175-AEFE-D113BDEBB36D}"/>
              </a:ext>
            </a:extLst>
          </p:cNvPr>
          <p:cNvSpPr txBox="1"/>
          <p:nvPr/>
        </p:nvSpPr>
        <p:spPr>
          <a:xfrm>
            <a:off x="234741" y="2175648"/>
            <a:ext cx="2315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C10AFA-8834-63D6-562C-020387EDD008}"/>
              </a:ext>
            </a:extLst>
          </p:cNvPr>
          <p:cNvSpPr txBox="1"/>
          <p:nvPr/>
        </p:nvSpPr>
        <p:spPr>
          <a:xfrm>
            <a:off x="100620" y="3152243"/>
            <a:ext cx="6405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0055A8-A810-4F5D-E4B5-E08CC3579613}"/>
              </a:ext>
            </a:extLst>
          </p:cNvPr>
          <p:cNvSpPr txBox="1"/>
          <p:nvPr/>
        </p:nvSpPr>
        <p:spPr>
          <a:xfrm>
            <a:off x="51802" y="1475157"/>
            <a:ext cx="47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AF4E72-AC49-B1E3-F79B-35DE36690F5C}"/>
              </a:ext>
            </a:extLst>
          </p:cNvPr>
          <p:cNvSpPr txBox="1"/>
          <p:nvPr/>
        </p:nvSpPr>
        <p:spPr>
          <a:xfrm>
            <a:off x="57554" y="1693622"/>
            <a:ext cx="47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EF4FBE-0E89-AADF-FD83-E994F24E1D88}"/>
              </a:ext>
            </a:extLst>
          </p:cNvPr>
          <p:cNvSpPr txBox="1"/>
          <p:nvPr/>
        </p:nvSpPr>
        <p:spPr>
          <a:xfrm>
            <a:off x="51802" y="1907802"/>
            <a:ext cx="47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20k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5D5C6F-A124-4A55-5D3F-D541DE501626}"/>
              </a:ext>
            </a:extLst>
          </p:cNvPr>
          <p:cNvGrpSpPr/>
          <p:nvPr/>
        </p:nvGrpSpPr>
        <p:grpSpPr>
          <a:xfrm>
            <a:off x="5550215" y="5686468"/>
            <a:ext cx="1908200" cy="772341"/>
            <a:chOff x="8781211" y="6108191"/>
            <a:chExt cx="1908200" cy="77234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2414794-5C79-BF31-E94B-8F2F41821156}"/>
                </a:ext>
              </a:extLst>
            </p:cNvPr>
            <p:cNvSpPr/>
            <p:nvPr/>
          </p:nvSpPr>
          <p:spPr>
            <a:xfrm>
              <a:off x="8781211" y="6531686"/>
              <a:ext cx="1378789" cy="172045"/>
            </a:xfrm>
            <a:prstGeom prst="rect">
              <a:avLst/>
            </a:prstGeom>
            <a:solidFill>
              <a:srgbClr val="2232A4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B992A5-E0A0-224C-0B86-3D7C5DCBF663}"/>
                </a:ext>
              </a:extLst>
            </p:cNvPr>
            <p:cNvSpPr/>
            <p:nvPr/>
          </p:nvSpPr>
          <p:spPr>
            <a:xfrm>
              <a:off x="8781211" y="6253002"/>
              <a:ext cx="1378789" cy="172045"/>
            </a:xfrm>
            <a:prstGeom prst="rect">
              <a:avLst/>
            </a:prstGeom>
            <a:solidFill>
              <a:srgbClr val="138E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9FF4EBD-ED1D-32F4-8025-A9CA0C51A037}"/>
                </a:ext>
              </a:extLst>
            </p:cNvPr>
            <p:cNvSpPr txBox="1"/>
            <p:nvPr/>
          </p:nvSpPr>
          <p:spPr>
            <a:xfrm>
              <a:off x="10238011" y="6108191"/>
              <a:ext cx="45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Rx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2950B1-F6F2-6AB6-F0D8-3015EEBA0689}"/>
                </a:ext>
              </a:extLst>
            </p:cNvPr>
            <p:cNvSpPr txBox="1"/>
            <p:nvPr/>
          </p:nvSpPr>
          <p:spPr>
            <a:xfrm>
              <a:off x="10238011" y="6418867"/>
              <a:ext cx="45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Tx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C96B470-8BB1-3084-3DBB-7969597FD6B4}"/>
              </a:ext>
            </a:extLst>
          </p:cNvPr>
          <p:cNvSpPr txBox="1"/>
          <p:nvPr/>
        </p:nvSpPr>
        <p:spPr>
          <a:xfrm>
            <a:off x="3428601" y="5379737"/>
            <a:ext cx="136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Times (s)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F36C8E-4ACC-E831-BB76-C57D16277A56}"/>
              </a:ext>
            </a:extLst>
          </p:cNvPr>
          <p:cNvSpPr txBox="1"/>
          <p:nvPr/>
        </p:nvSpPr>
        <p:spPr>
          <a:xfrm>
            <a:off x="553170" y="5592168"/>
            <a:ext cx="247347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/>
              <a:t>Avg. Server’s CPU ~ 25%</a:t>
            </a:r>
          </a:p>
        </p:txBody>
      </p:sp>
    </p:spTree>
    <p:extLst>
      <p:ext uri="{BB962C8B-B14F-4D97-AF65-F5344CB8AC3E}">
        <p14:creationId xmlns:p14="http://schemas.microsoft.com/office/powerpoint/2010/main" val="18883505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929A2-CB6A-E811-7A72-7B2D8F7DD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166E3B-931A-1B7B-5B0F-FD6A6974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2" name="Picture 1" descr="A graph of blue lines&#10;&#10;AI-generated content may be incorrect.">
            <a:extLst>
              <a:ext uri="{FF2B5EF4-FFF2-40B4-BE49-F238E27FC236}">
                <a16:creationId xmlns:a16="http://schemas.microsoft.com/office/drawing/2014/main" id="{1C11F453-563C-35EC-D4CE-0C8669993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" y="1692380"/>
            <a:ext cx="7128637" cy="3960000"/>
          </a:xfrm>
          <a:prstGeom prst="rect">
            <a:avLst/>
          </a:prstGeom>
        </p:spPr>
      </p:pic>
      <p:cxnSp>
        <p:nvCxnSpPr>
          <p:cNvPr id="5" name="ลูกศรเชื่อมต่อแบบตรง 9">
            <a:extLst>
              <a:ext uri="{FF2B5EF4-FFF2-40B4-BE49-F238E27FC236}">
                <a16:creationId xmlns:a16="http://schemas.microsoft.com/office/drawing/2014/main" id="{5870FF06-73E7-1424-17B5-D216FF0239F4}"/>
              </a:ext>
            </a:extLst>
          </p:cNvPr>
          <p:cNvCxnSpPr>
            <a:cxnSpLocks/>
          </p:cNvCxnSpPr>
          <p:nvPr/>
        </p:nvCxnSpPr>
        <p:spPr>
          <a:xfrm>
            <a:off x="1248697" y="3003675"/>
            <a:ext cx="568304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10">
            <a:extLst>
              <a:ext uri="{FF2B5EF4-FFF2-40B4-BE49-F238E27FC236}">
                <a16:creationId xmlns:a16="http://schemas.microsoft.com/office/drawing/2014/main" id="{CE90B59E-8173-4B95-5171-2B6C0C2C9AD0}"/>
              </a:ext>
            </a:extLst>
          </p:cNvPr>
          <p:cNvSpPr txBox="1"/>
          <p:nvPr/>
        </p:nvSpPr>
        <p:spPr>
          <a:xfrm>
            <a:off x="5056689" y="2544980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13637-5A2F-1CA1-90F8-5AA72224505E}"/>
              </a:ext>
            </a:extLst>
          </p:cNvPr>
          <p:cNvSpPr txBox="1"/>
          <p:nvPr/>
        </p:nvSpPr>
        <p:spPr>
          <a:xfrm>
            <a:off x="1550343" y="5909435"/>
            <a:ext cx="473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User 1;</a:t>
            </a:r>
            <a:r>
              <a:rPr lang="en-US" sz="3600" b="1">
                <a:solidFill>
                  <a:schemeClr val="tx1"/>
                </a:solidFill>
                <a:ea typeface="+mn-lt"/>
                <a:cs typeface="+mn-lt"/>
              </a:rPr>
              <a:t> HTTP Request</a:t>
            </a:r>
            <a:r>
              <a:rPr lang="th-TH" sz="3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600" b="1">
                <a:solidFill>
                  <a:schemeClr val="tx1"/>
                </a:solidFill>
                <a:ea typeface="+mn-lt"/>
                <a:cs typeface="+mn-lt"/>
              </a:rPr>
              <a:t>(Curl)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61BE7-EFCB-FF7E-C0D3-21B89A369C12}"/>
              </a:ext>
            </a:extLst>
          </p:cNvPr>
          <p:cNvSpPr txBox="1"/>
          <p:nvPr/>
        </p:nvSpPr>
        <p:spPr>
          <a:xfrm>
            <a:off x="7674076" y="5614219"/>
            <a:ext cx="35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User 2; Ping Request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0DF5749-8ACC-E24C-85CD-341F3C5C4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02151"/>
              </p:ext>
            </p:extLst>
          </p:nvPr>
        </p:nvGraphicFramePr>
        <p:xfrm>
          <a:off x="7409827" y="3150536"/>
          <a:ext cx="4467472" cy="52184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33736">
                  <a:extLst>
                    <a:ext uri="{9D8B030D-6E8A-4147-A177-3AD203B41FA5}">
                      <a16:colId xmlns:a16="http://schemas.microsoft.com/office/drawing/2014/main" val="3297676774"/>
                    </a:ext>
                  </a:extLst>
                </a:gridCol>
                <a:gridCol w="2233736">
                  <a:extLst>
                    <a:ext uri="{9D8B030D-6E8A-4147-A177-3AD203B41FA5}">
                      <a16:colId xmlns:a16="http://schemas.microsoft.com/office/drawing/2014/main" val="3136995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3200" b="1">
                          <a:effectLst/>
                        </a:rPr>
                        <a:t>Response Rate</a:t>
                      </a:r>
                      <a:endParaRPr lang="en-US" sz="3200" b="1">
                        <a:effectLst/>
                        <a:latin typeface="TH Sarabun New" panose="020B0500040200020003" pitchFamily="34" charset="-34"/>
                        <a:ea typeface="Angsana New" panose="02020603050405020304" pitchFamily="18" charset="-34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3200" b="1">
                          <a:effectLst/>
                        </a:rPr>
                        <a:t>100 %</a:t>
                      </a:r>
                      <a:endParaRPr lang="en-US" sz="3200" b="1">
                        <a:effectLst/>
                        <a:latin typeface="TH Sarabun New" panose="020B0500040200020003" pitchFamily="34" charset="-34"/>
                        <a:ea typeface="Angsana New" panose="02020603050405020304" pitchFamily="18" charset="-34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45712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0CCC775-9A4D-94F8-A25F-AEC2890359EC}"/>
              </a:ext>
            </a:extLst>
          </p:cNvPr>
          <p:cNvSpPr txBox="1"/>
          <p:nvPr/>
        </p:nvSpPr>
        <p:spPr>
          <a:xfrm>
            <a:off x="562574" y="5336302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D1418-711C-8C6C-E77D-F4490A0E55F0}"/>
              </a:ext>
            </a:extLst>
          </p:cNvPr>
          <p:cNvSpPr txBox="1"/>
          <p:nvPr/>
        </p:nvSpPr>
        <p:spPr>
          <a:xfrm>
            <a:off x="1434899" y="5378169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87555-B456-E3DF-8ECC-0697903455E8}"/>
              </a:ext>
            </a:extLst>
          </p:cNvPr>
          <p:cNvSpPr txBox="1"/>
          <p:nvPr/>
        </p:nvSpPr>
        <p:spPr>
          <a:xfrm>
            <a:off x="2573456" y="536848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1B784-3EF4-71C0-01BE-3081889F3C30}"/>
              </a:ext>
            </a:extLst>
          </p:cNvPr>
          <p:cNvSpPr txBox="1"/>
          <p:nvPr/>
        </p:nvSpPr>
        <p:spPr>
          <a:xfrm>
            <a:off x="3527305" y="5336302"/>
            <a:ext cx="7789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94870-9A71-AB03-A4A7-AA94AE21567A}"/>
              </a:ext>
            </a:extLst>
          </p:cNvPr>
          <p:cNvSpPr txBox="1"/>
          <p:nvPr/>
        </p:nvSpPr>
        <p:spPr>
          <a:xfrm>
            <a:off x="4769609" y="534634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528D5-1845-FB7F-BFAB-C05EBF68C564}"/>
              </a:ext>
            </a:extLst>
          </p:cNvPr>
          <p:cNvSpPr txBox="1"/>
          <p:nvPr/>
        </p:nvSpPr>
        <p:spPr>
          <a:xfrm>
            <a:off x="5870300" y="536848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6F654E-5549-801B-123D-E546971292ED}"/>
              </a:ext>
            </a:extLst>
          </p:cNvPr>
          <p:cNvSpPr txBox="1"/>
          <p:nvPr/>
        </p:nvSpPr>
        <p:spPr>
          <a:xfrm>
            <a:off x="6958427" y="5378169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F7F82-8370-BD96-4841-814D8060FBB4}"/>
              </a:ext>
            </a:extLst>
          </p:cNvPr>
          <p:cNvSpPr txBox="1"/>
          <p:nvPr/>
        </p:nvSpPr>
        <p:spPr>
          <a:xfrm>
            <a:off x="3233409" y="5517360"/>
            <a:ext cx="136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Times (s)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474BEE0-CC8A-78E2-7639-56F91B641660}"/>
              </a:ext>
            </a:extLst>
          </p:cNvPr>
          <p:cNvSpPr txBox="1">
            <a:spLocks/>
          </p:cNvSpPr>
          <p:nvPr/>
        </p:nvSpPr>
        <p:spPr>
          <a:xfrm>
            <a:off x="0" y="11829"/>
            <a:ext cx="12123174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C00000"/>
                </a:solidFill>
              </a:rPr>
              <a:t>Experiment #4: Attacker VS. Server &amp; SDN (Defending)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5959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EE41-EA07-387C-09D6-73AB325C7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6B98ED-B228-AC8C-884D-EF1622E3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9" name="Picture 8" descr="A graph showing a line and a line&#10;&#10;AI-generated content may be incorrect.">
            <a:extLst>
              <a:ext uri="{FF2B5EF4-FFF2-40B4-BE49-F238E27FC236}">
                <a16:creationId xmlns:a16="http://schemas.microsoft.com/office/drawing/2014/main" id="{9423334A-139A-D14B-1F95-F00D003FD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7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A38E-DB6C-79D6-2B85-75B88A3F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29" y="781048"/>
            <a:ext cx="9590202" cy="812084"/>
          </a:xfrm>
        </p:spPr>
        <p:txBody>
          <a:bodyPr>
            <a:normAutofit/>
          </a:bodyPr>
          <a:lstStyle/>
          <a:p>
            <a:r>
              <a:rPr lang="th-TH" sz="4000" b="1">
                <a:effectLst/>
                <a:ea typeface="Angsana New" panose="02020603050405020304" pitchFamily="18" charset="-34"/>
                <a:cs typeface="TH Sarabun New" panose="020B0500040200020003" pitchFamily="34" charset="-34"/>
              </a:rPr>
              <a:t>มอดูลตัวเลียนแบบ </a:t>
            </a:r>
            <a:r>
              <a:rPr lang="en-US" sz="40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Mininet-</a:t>
            </a:r>
            <a:r>
              <a:rPr lang="en-US" sz="4000" b="1" err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WiFi</a:t>
            </a:r>
            <a:r>
              <a:rPr lang="en-US" sz="4000" b="1">
                <a:effectLst/>
                <a:latin typeface="TH Sarabun New" panose="020B0500040200020003" pitchFamily="34" charset="-34"/>
                <a:ea typeface="Angsana New" panose="02020603050405020304" pitchFamily="18" charset="-34"/>
              </a:rPr>
              <a:t> </a:t>
            </a:r>
            <a:r>
              <a:rPr lang="en-US" sz="4000" b="1">
                <a:ea typeface="+mj-lt"/>
                <a:cs typeface="+mj-lt"/>
              </a:rPr>
              <a:t>: </a:t>
            </a:r>
            <a:r>
              <a:rPr lang="th-TH" sz="4000" b="1">
                <a:ea typeface="+mj-lt"/>
                <a:cs typeface="+mj-lt"/>
              </a:rPr>
              <a:t>การกำหนดค่าโครงข่าย</a:t>
            </a:r>
            <a:endParaRPr lang="en-US" sz="40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38834-BBA9-714D-CE0B-6F5AC296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597EE-33CF-69E1-95AB-DA670467957F}"/>
              </a:ext>
            </a:extLst>
          </p:cNvPr>
          <p:cNvSpPr txBox="1"/>
          <p:nvPr/>
        </p:nvSpPr>
        <p:spPr>
          <a:xfrm>
            <a:off x="1375370" y="1989785"/>
            <a:ext cx="94412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>
                <a:cs typeface="+mj-cs"/>
              </a:rPr>
              <a:t>การกำหนดค่าโครงข่ายที่ทดสอบ</a:t>
            </a:r>
            <a:endParaRPr lang="en-US" sz="2800" b="1"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b="1">
                <a:solidFill>
                  <a:srgbClr val="0070C0"/>
                </a:solidFill>
                <a:cs typeface="+mj-cs"/>
              </a:rPr>
              <a:t>สร้างจุดเชื่อมต่อโครงข่าย </a:t>
            </a:r>
            <a:r>
              <a:rPr lang="en-US" sz="2800" b="1">
                <a:solidFill>
                  <a:srgbClr val="0070C0"/>
                </a:solidFill>
                <a:cs typeface="+mj-cs"/>
              </a:rPr>
              <a:t>5 </a:t>
            </a:r>
            <a:r>
              <a:rPr lang="th-TH" sz="2800" b="1">
                <a:solidFill>
                  <a:srgbClr val="0070C0"/>
                </a:solidFill>
                <a:cs typeface="+mj-cs"/>
              </a:rPr>
              <a:t>โนด และสถานี</a:t>
            </a:r>
            <a:r>
              <a:rPr lang="en-US" sz="2800" b="1">
                <a:solidFill>
                  <a:srgbClr val="0070C0"/>
                </a:solidFill>
                <a:cs typeface="+mj-cs"/>
              </a:rPr>
              <a:t> 10 </a:t>
            </a:r>
            <a:r>
              <a:rPr lang="th-TH" sz="2800" b="1">
                <a:solidFill>
                  <a:srgbClr val="0070C0"/>
                </a:solidFill>
                <a:cs typeface="+mj-cs"/>
              </a:rPr>
              <a:t>โนด</a:t>
            </a:r>
            <a:endParaRPr lang="en-US" sz="2800" b="1">
              <a:solidFill>
                <a:srgbClr val="0070C0"/>
              </a:solidFill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b="1">
                <a:solidFill>
                  <a:srgbClr val="0070C0"/>
                </a:solidFill>
                <a:cs typeface="+mj-cs"/>
              </a:rPr>
              <a:t>แต่ละจุดเชื่อมต่อโครงข่ายเชื่อมต่อกันด้วยสาย</a:t>
            </a:r>
            <a:endParaRPr lang="en-US" sz="2800" b="1">
              <a:solidFill>
                <a:srgbClr val="0070C0"/>
              </a:solidFill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b="1">
                <a:solidFill>
                  <a:srgbClr val="0070C0"/>
                </a:solidFill>
                <a:cs typeface="+mj-cs"/>
              </a:rPr>
              <a:t>แต่ละสถานีเชื่อมต่อกับจุดเชื่อมต่อโครงข่ายแบบไร้สาย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b="1">
                <a:solidFill>
                  <a:srgbClr val="0070C0"/>
                </a:solidFill>
                <a:cs typeface="+mj-cs"/>
              </a:rPr>
              <a:t>กำหนดค่าพื้นที่ครอบคลุมของจุดเชื่อมต่อโครงข่ายเท่ากับ </a:t>
            </a:r>
            <a:r>
              <a:rPr lang="en-US" sz="2800" b="1">
                <a:solidFill>
                  <a:srgbClr val="0070C0"/>
                </a:solidFill>
                <a:cs typeface="+mj-cs"/>
              </a:rPr>
              <a:t>30 </a:t>
            </a:r>
            <a:r>
              <a:rPr lang="th-TH" sz="2800" b="1">
                <a:solidFill>
                  <a:srgbClr val="0070C0"/>
                </a:solidFill>
                <a:cs typeface="+mj-cs"/>
              </a:rPr>
              <a:t>เมตร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b="1">
                <a:solidFill>
                  <a:srgbClr val="0070C0"/>
                </a:solidFill>
                <a:cs typeface="+mj-cs"/>
              </a:rPr>
              <a:t>กำหนดการเคลื่อนที่ของสถานีแบบสุ่มด้วยแบบจำลอง </a:t>
            </a:r>
            <a:r>
              <a:rPr lang="en-US" sz="2800" b="1">
                <a:solidFill>
                  <a:srgbClr val="0070C0"/>
                </a:solidFill>
                <a:cs typeface="+mj-cs"/>
              </a:rPr>
              <a:t>Random walk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800" b="1">
                <a:solidFill>
                  <a:srgbClr val="0070C0"/>
                </a:solidFill>
                <a:cs typeface="+mj-cs"/>
              </a:rPr>
              <a:t>ใช้</a:t>
            </a:r>
            <a:r>
              <a:rPr lang="th-TH" sz="2800" b="1">
                <a:solidFill>
                  <a:srgbClr val="0070C0"/>
                </a:solidFill>
              </a:rPr>
              <a:t>แบบจำลองการแพร่กระจายสัญญาณเพื่อให้ความเข้มสัญญาณลดลงตามระยะทาง</a:t>
            </a:r>
            <a:endParaRPr lang="en-US" sz="2800" b="1">
              <a:solidFill>
                <a:srgbClr val="0070C0"/>
              </a:solidFill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3D177-CCE8-A86C-7A16-11C4AFCB98BB}"/>
              </a:ext>
            </a:extLst>
          </p:cNvPr>
          <p:cNvSpPr txBox="1"/>
          <p:nvPr/>
        </p:nvSpPr>
        <p:spPr>
          <a:xfrm>
            <a:off x="992485" y="6527532"/>
            <a:ext cx="10207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cs typeface="+mj-cs"/>
              </a:rPr>
              <a:t>Source:</a:t>
            </a:r>
            <a:r>
              <a:rPr lang="en-US" sz="1200">
                <a:cs typeface="+mj-cs"/>
              </a:rPr>
              <a:t> R. R. Fontes, “Mininet-</a:t>
            </a:r>
            <a:r>
              <a:rPr lang="en-US" sz="1200" err="1">
                <a:cs typeface="+mj-cs"/>
              </a:rPr>
              <a:t>WiFi</a:t>
            </a:r>
            <a:r>
              <a:rPr lang="en-US" sz="1200">
                <a:cs typeface="+mj-cs"/>
              </a:rPr>
              <a:t>: Emulation Platform for Software-Defined Wireless Networks,” </a:t>
            </a:r>
            <a:r>
              <a:rPr lang="en-US" sz="1200" i="1">
                <a:cs typeface="+mj-cs"/>
              </a:rPr>
              <a:t>Mininet-</a:t>
            </a:r>
            <a:r>
              <a:rPr lang="en-US" sz="1200" i="1" err="1">
                <a:cs typeface="+mj-cs"/>
              </a:rPr>
              <a:t>WiFi</a:t>
            </a:r>
            <a:r>
              <a:rPr lang="en-US" sz="1200">
                <a:cs typeface="+mj-cs"/>
              </a:rPr>
              <a:t>, 2025. [</a:t>
            </a:r>
            <a:r>
              <a:rPr lang="th-TH" sz="1200">
                <a:cs typeface="+mj-cs"/>
              </a:rPr>
              <a:t>ออนไลน์]. เข้าถึงได้จาก: </a:t>
            </a:r>
            <a:r>
              <a:rPr lang="en-US" sz="1200">
                <a:cs typeface="+mj-cs"/>
                <a:hlinkClick r:id="rId2"/>
              </a:rPr>
              <a:t>https://mininet-wifi.github.io/</a:t>
            </a:r>
            <a:r>
              <a:rPr lang="en-US" sz="1200">
                <a:cs typeface="+mj-cs"/>
              </a:rPr>
              <a:t> [</a:t>
            </a:r>
            <a:r>
              <a:rPr lang="th-TH" sz="1200">
                <a:cs typeface="+mj-cs"/>
              </a:rPr>
              <a:t>เข้าถึงเมื่อ: 10 พฤษภาคม 2025].</a:t>
            </a:r>
            <a:endParaRPr lang="en-US" sz="120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390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1B8AB-B55A-719D-A86D-87202BE23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8401B5C4-AADD-68E9-BA9F-4F7AFDA3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6" name="กราฟิก 5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3F9CC2A7-6753-0D8D-66C8-9436D3221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432" y="3477972"/>
            <a:ext cx="914400" cy="914400"/>
          </a:xfrm>
          <a:prstGeom prst="rect">
            <a:avLst/>
          </a:prstGeom>
        </p:spPr>
      </p:pic>
      <p:pic>
        <p:nvPicPr>
          <p:cNvPr id="7" name="กราฟิก 6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FBF1E774-1BC1-8F37-9875-04C9EB146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9937" y="4938342"/>
            <a:ext cx="1341783" cy="1341783"/>
          </a:xfrm>
          <a:prstGeom prst="rect">
            <a:avLst/>
          </a:prstGeom>
        </p:spPr>
      </p:pic>
      <p:pic>
        <p:nvPicPr>
          <p:cNvPr id="8" name="กราฟิก 7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2C86E2C1-D233-DDEF-6FB0-46F4BF15F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2299" y="3477972"/>
            <a:ext cx="914400" cy="914400"/>
          </a:xfrm>
          <a:prstGeom prst="rect">
            <a:avLst/>
          </a:prstGeom>
        </p:spPr>
      </p:pic>
      <p:pic>
        <p:nvPicPr>
          <p:cNvPr id="10" name="กราฟิก 9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F9C10E0F-AE19-C94C-36DD-3603B24A4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6699" y="2286684"/>
            <a:ext cx="914400" cy="914400"/>
          </a:xfrm>
          <a:prstGeom prst="rect">
            <a:avLst/>
          </a:prstGeom>
        </p:spPr>
      </p:pic>
      <p:pic>
        <p:nvPicPr>
          <p:cNvPr id="11" name="กราฟิก 10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811F0FBD-B2BE-D246-C7FD-1C4670A36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00" y="2260008"/>
            <a:ext cx="914400" cy="914400"/>
          </a:xfrm>
          <a:prstGeom prst="rect">
            <a:avLst/>
          </a:prstGeom>
        </p:spPr>
      </p:pic>
      <p:pic>
        <p:nvPicPr>
          <p:cNvPr id="13" name="กราฟิก 12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79FFCBFB-0F54-D94C-FA46-3D86C60BF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6014" y="5437351"/>
            <a:ext cx="979147" cy="979147"/>
          </a:xfrm>
          <a:prstGeom prst="rect">
            <a:avLst/>
          </a:prstGeom>
        </p:spPr>
      </p:pic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81236117-00C5-936D-1501-D155F44D8BFD}"/>
              </a:ext>
            </a:extLst>
          </p:cNvPr>
          <p:cNvCxnSpPr>
            <a:cxnSpLocks/>
          </p:cNvCxnSpPr>
          <p:nvPr/>
        </p:nvCxnSpPr>
        <p:spPr>
          <a:xfrm>
            <a:off x="3418822" y="2942667"/>
            <a:ext cx="5496339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กราฟิก 18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19C5161F-27A8-E51F-D2A1-E5F7CBE63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66" y="2059053"/>
            <a:ext cx="914400" cy="914400"/>
          </a:xfrm>
          <a:prstGeom prst="rect">
            <a:avLst/>
          </a:prstGeom>
        </p:spPr>
      </p:pic>
      <p:pic>
        <p:nvPicPr>
          <p:cNvPr id="21" name="กราฟิก 20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D5B6363D-40F6-A1AB-50FA-1DED3DB8EA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2299" y="1417638"/>
            <a:ext cx="914400" cy="914400"/>
          </a:xfrm>
          <a:prstGeom prst="rect">
            <a:avLst/>
          </a:prstGeom>
        </p:spPr>
      </p:pic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6DBD0E8E-68B2-0749-B0BA-E3D94F8EF41C}"/>
              </a:ext>
            </a:extLst>
          </p:cNvPr>
          <p:cNvCxnSpPr/>
          <p:nvPr/>
        </p:nvCxnSpPr>
        <p:spPr>
          <a:xfrm flipH="1" flipV="1">
            <a:off x="2419937" y="4392372"/>
            <a:ext cx="671133" cy="545970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41D2DD9A-D353-5AC0-F6F7-26234DEB8243}"/>
              </a:ext>
            </a:extLst>
          </p:cNvPr>
          <p:cNvCxnSpPr>
            <a:cxnSpLocks/>
          </p:cNvCxnSpPr>
          <p:nvPr/>
        </p:nvCxnSpPr>
        <p:spPr>
          <a:xfrm flipV="1">
            <a:off x="3075491" y="4392372"/>
            <a:ext cx="769977" cy="545970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A46565F5-8426-AF8B-0898-B8AACE189A19}"/>
              </a:ext>
            </a:extLst>
          </p:cNvPr>
          <p:cNvSpPr txBox="1"/>
          <p:nvPr/>
        </p:nvSpPr>
        <p:spPr>
          <a:xfrm>
            <a:off x="3701848" y="4676396"/>
            <a:ext cx="2965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/>
              <a:t>ได้รับอนุญาตให้</a:t>
            </a:r>
            <a:r>
              <a:rPr lang="en-US" sz="3200"/>
              <a:t> Move</a:t>
            </a:r>
            <a:r>
              <a:rPr lang="th-TH" sz="3200"/>
              <a:t> หรือเปลี่ยนอัตราการโจมตี</a:t>
            </a:r>
            <a:endParaRPr lang="en-US" sz="3200"/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C169B795-D988-8CE0-31BE-93A74D5CF52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219499" y="3174408"/>
            <a:ext cx="457200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6FACB7C3-5D8E-0781-940C-EBA371D2DB6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460479" y="3174408"/>
            <a:ext cx="533153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B4CBA8C7-CD8D-4795-4ADD-D2E91264341B}"/>
              </a:ext>
            </a:extLst>
          </p:cNvPr>
          <p:cNvCxnSpPr>
            <a:cxnSpLocks/>
          </p:cNvCxnSpPr>
          <p:nvPr/>
        </p:nvCxnSpPr>
        <p:spPr>
          <a:xfrm>
            <a:off x="3845468" y="3080408"/>
            <a:ext cx="490969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68D4D34B-1775-1833-5012-50ED6F321B8D}"/>
              </a:ext>
            </a:extLst>
          </p:cNvPr>
          <p:cNvCxnSpPr>
            <a:cxnSpLocks/>
          </p:cNvCxnSpPr>
          <p:nvPr/>
        </p:nvCxnSpPr>
        <p:spPr>
          <a:xfrm>
            <a:off x="8973940" y="3288148"/>
            <a:ext cx="0" cy="648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>
            <a:extLst>
              <a:ext uri="{FF2B5EF4-FFF2-40B4-BE49-F238E27FC236}">
                <a16:creationId xmlns:a16="http://schemas.microsoft.com/office/drawing/2014/main" id="{33E96986-4FD8-8103-7899-95A25806BF56}"/>
              </a:ext>
            </a:extLst>
          </p:cNvPr>
          <p:cNvCxnSpPr/>
          <p:nvPr/>
        </p:nvCxnSpPr>
        <p:spPr>
          <a:xfrm>
            <a:off x="2335696" y="2332038"/>
            <a:ext cx="341003" cy="41184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6CB1C46F-77F4-FFE1-0A3E-414318233A91}"/>
              </a:ext>
            </a:extLst>
          </p:cNvPr>
          <p:cNvCxnSpPr>
            <a:cxnSpLocks/>
          </p:cNvCxnSpPr>
          <p:nvPr/>
        </p:nvCxnSpPr>
        <p:spPr>
          <a:xfrm>
            <a:off x="1850775" y="2717208"/>
            <a:ext cx="768636" cy="1906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>
            <a:extLst>
              <a:ext uri="{FF2B5EF4-FFF2-40B4-BE49-F238E27FC236}">
                <a16:creationId xmlns:a16="http://schemas.microsoft.com/office/drawing/2014/main" id="{F884AEFF-59EA-26B4-A321-A6FBEC58DF32}"/>
              </a:ext>
            </a:extLst>
          </p:cNvPr>
          <p:cNvCxnSpPr>
            <a:cxnSpLocks/>
          </p:cNvCxnSpPr>
          <p:nvPr/>
        </p:nvCxnSpPr>
        <p:spPr>
          <a:xfrm>
            <a:off x="3845468" y="2782101"/>
            <a:ext cx="480710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7C53567E-21C9-1AD4-5F63-E9DB30709BC6}"/>
              </a:ext>
            </a:extLst>
          </p:cNvPr>
          <p:cNvCxnSpPr>
            <a:cxnSpLocks/>
          </p:cNvCxnSpPr>
          <p:nvPr/>
        </p:nvCxnSpPr>
        <p:spPr>
          <a:xfrm>
            <a:off x="9446163" y="3303993"/>
            <a:ext cx="0" cy="58885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45126F88-2F1F-C5DE-976B-0D5817072CB1}"/>
              </a:ext>
            </a:extLst>
          </p:cNvPr>
          <p:cNvSpPr txBox="1"/>
          <p:nvPr/>
        </p:nvSpPr>
        <p:spPr>
          <a:xfrm>
            <a:off x="1891429" y="1597388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ping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C22AB7C0-B37D-ABF3-0EC7-5253CCD67B77}"/>
              </a:ext>
            </a:extLst>
          </p:cNvPr>
          <p:cNvSpPr txBox="1"/>
          <p:nvPr/>
        </p:nvSpPr>
        <p:spPr>
          <a:xfrm>
            <a:off x="936375" y="2262743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HTTP</a:t>
            </a:r>
          </a:p>
        </p:txBody>
      </p:sp>
      <p:pic>
        <p:nvPicPr>
          <p:cNvPr id="15" name="Picture 8" descr="NGINX, Inc.">
            <a:extLst>
              <a:ext uri="{FF2B5EF4-FFF2-40B4-BE49-F238E27FC236}">
                <a16:creationId xmlns:a16="http://schemas.microsoft.com/office/drawing/2014/main" id="{F16F61AD-3BAC-743C-DF9E-5C79CF2D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085" y="3912253"/>
            <a:ext cx="1190959" cy="11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กราฟิก 16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C71A9EDB-D963-D639-D572-06D51751E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681" y="5437350"/>
            <a:ext cx="979147" cy="979147"/>
          </a:xfrm>
          <a:prstGeom prst="rect">
            <a:avLst/>
          </a:prstGeom>
        </p:spPr>
      </p:pic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F76B4D0F-0E86-F9B8-A103-283A562117B6}"/>
              </a:ext>
            </a:extLst>
          </p:cNvPr>
          <p:cNvSpPr txBox="1"/>
          <p:nvPr/>
        </p:nvSpPr>
        <p:spPr>
          <a:xfrm>
            <a:off x="2885057" y="30505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AP1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3C246F39-83F1-F350-028D-F4051FE13437}"/>
              </a:ext>
            </a:extLst>
          </p:cNvPr>
          <p:cNvSpPr txBox="1"/>
          <p:nvPr/>
        </p:nvSpPr>
        <p:spPr>
          <a:xfrm>
            <a:off x="8941853" y="29998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AP2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C42115CB-29AF-8E04-E64A-BB982DB971A2}"/>
              </a:ext>
            </a:extLst>
          </p:cNvPr>
          <p:cNvSpPr txBox="1"/>
          <p:nvPr/>
        </p:nvSpPr>
        <p:spPr>
          <a:xfrm>
            <a:off x="939862" y="416153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Attacker1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2FB692E-C6E6-80BE-4901-A8FEA2B3BF52}"/>
              </a:ext>
            </a:extLst>
          </p:cNvPr>
          <p:cNvSpPr txBox="1"/>
          <p:nvPr/>
        </p:nvSpPr>
        <p:spPr>
          <a:xfrm>
            <a:off x="2568548" y="602659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Attacker0</a:t>
            </a: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E6A392F4-64A6-4735-9AAF-BF0BC3164D92}"/>
              </a:ext>
            </a:extLst>
          </p:cNvPr>
          <p:cNvSpPr txBox="1"/>
          <p:nvPr/>
        </p:nvSpPr>
        <p:spPr>
          <a:xfrm>
            <a:off x="4243713" y="4168586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Attacker2</a:t>
            </a:r>
          </a:p>
        </p:txBody>
      </p: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88939A73-C374-B73D-A716-5EACB328E3FD}"/>
              </a:ext>
            </a:extLst>
          </p:cNvPr>
          <p:cNvCxnSpPr/>
          <p:nvPr/>
        </p:nvCxnSpPr>
        <p:spPr>
          <a:xfrm flipV="1">
            <a:off x="8425587" y="5063263"/>
            <a:ext cx="329572" cy="37408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DE31C118-BBCD-C7C0-CE04-ACF5F47349D0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625683" y="5063263"/>
            <a:ext cx="329572" cy="374087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F3D7F9A8-32E0-3EF2-2A0F-5E362A67E6CA}"/>
              </a:ext>
            </a:extLst>
          </p:cNvPr>
          <p:cNvSpPr txBox="1"/>
          <p:nvPr/>
        </p:nvSpPr>
        <p:spPr>
          <a:xfrm>
            <a:off x="7093981" y="5696090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Backend1</a:t>
            </a: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088D3BAE-E7E6-3E3B-92F8-DC0F3D7CEABF}"/>
              </a:ext>
            </a:extLst>
          </p:cNvPr>
          <p:cNvSpPr txBox="1"/>
          <p:nvPr/>
        </p:nvSpPr>
        <p:spPr>
          <a:xfrm>
            <a:off x="10300866" y="5692147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Backend2</a:t>
            </a:r>
          </a:p>
        </p:txBody>
      </p:sp>
      <p:pic>
        <p:nvPicPr>
          <p:cNvPr id="4" name="Picture 2" descr="Ryu SDN Framework">
            <a:extLst>
              <a:ext uri="{FF2B5EF4-FFF2-40B4-BE49-F238E27FC236}">
                <a16:creationId xmlns:a16="http://schemas.microsoft.com/office/drawing/2014/main" id="{0972DD56-64EA-40BE-06EA-5FBB41D8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15" y="425159"/>
            <a:ext cx="1714552" cy="13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5E2143-1D7D-006C-9181-9B21EBDC663B}"/>
              </a:ext>
            </a:extLst>
          </p:cNvPr>
          <p:cNvCxnSpPr>
            <a:cxnSpLocks/>
          </p:cNvCxnSpPr>
          <p:nvPr/>
        </p:nvCxnSpPr>
        <p:spPr>
          <a:xfrm flipH="1">
            <a:off x="3539206" y="1565010"/>
            <a:ext cx="1682678" cy="107935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E904E0-E198-4A9F-7F5E-96D207DC11F7}"/>
              </a:ext>
            </a:extLst>
          </p:cNvPr>
          <p:cNvCxnSpPr>
            <a:cxnSpLocks/>
          </p:cNvCxnSpPr>
          <p:nvPr/>
        </p:nvCxnSpPr>
        <p:spPr>
          <a:xfrm>
            <a:off x="7105195" y="1594440"/>
            <a:ext cx="1738810" cy="102423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กล่องข้อความ 25">
            <a:extLst>
              <a:ext uri="{FF2B5EF4-FFF2-40B4-BE49-F238E27FC236}">
                <a16:creationId xmlns:a16="http://schemas.microsoft.com/office/drawing/2014/main" id="{30741E06-B916-F8B2-8AC2-DDFB2853C35E}"/>
              </a:ext>
            </a:extLst>
          </p:cNvPr>
          <p:cNvSpPr txBox="1"/>
          <p:nvPr/>
        </p:nvSpPr>
        <p:spPr>
          <a:xfrm>
            <a:off x="3807464" y="1541834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sp>
        <p:nvSpPr>
          <p:cNvPr id="34" name="กล่องข้อความ 25">
            <a:extLst>
              <a:ext uri="{FF2B5EF4-FFF2-40B4-BE49-F238E27FC236}">
                <a16:creationId xmlns:a16="http://schemas.microsoft.com/office/drawing/2014/main" id="{8994650B-8522-828A-EDD2-B914964EEB42}"/>
              </a:ext>
            </a:extLst>
          </p:cNvPr>
          <p:cNvSpPr txBox="1"/>
          <p:nvPr/>
        </p:nvSpPr>
        <p:spPr>
          <a:xfrm>
            <a:off x="7363801" y="1541735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pic>
        <p:nvPicPr>
          <p:cNvPr id="3" name="กราฟิก 2" descr="Immunity ด้วยสีเติมแบบทึบ">
            <a:extLst>
              <a:ext uri="{FF2B5EF4-FFF2-40B4-BE49-F238E27FC236}">
                <a16:creationId xmlns:a16="http://schemas.microsoft.com/office/drawing/2014/main" id="{3985C5DE-7306-BD14-C109-2388CC5D55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45600" y="4320207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9" name="กราฟิก 38" descr="Immunity ด้วยสีเติมแบบทึบ">
            <a:extLst>
              <a:ext uri="{FF2B5EF4-FFF2-40B4-BE49-F238E27FC236}">
                <a16:creationId xmlns:a16="http://schemas.microsoft.com/office/drawing/2014/main" id="{DA3B8CB0-8903-38BD-B8AA-C63100046D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02115" y="1023614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6405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1DD95-DFD6-2C76-16FB-758255997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2F38F-97A7-4722-10F9-ADC66265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5" name="Picture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9473CF89-051A-FB6D-9EA1-1EC056A97D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34" y="596960"/>
            <a:ext cx="10635533" cy="61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AE051-0AB9-7685-C79C-BCBFBEE4415F}"/>
              </a:ext>
            </a:extLst>
          </p:cNvPr>
          <p:cNvSpPr txBox="1">
            <a:spLocks/>
          </p:cNvSpPr>
          <p:nvPr/>
        </p:nvSpPr>
        <p:spPr>
          <a:xfrm>
            <a:off x="0" y="11829"/>
            <a:ext cx="10842708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C00000"/>
                </a:solidFill>
              </a:rPr>
              <a:t>Experiment #5: Attacker VS. Server &amp; SDN (Defending)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6" name="ลูกศรเชื่อมต่อแบบตรง 9">
            <a:extLst>
              <a:ext uri="{FF2B5EF4-FFF2-40B4-BE49-F238E27FC236}">
                <a16:creationId xmlns:a16="http://schemas.microsoft.com/office/drawing/2014/main" id="{362BEC79-ECD7-BE91-CCDF-06099BC8B8A2}"/>
              </a:ext>
            </a:extLst>
          </p:cNvPr>
          <p:cNvCxnSpPr>
            <a:cxnSpLocks/>
          </p:cNvCxnSpPr>
          <p:nvPr/>
        </p:nvCxnSpPr>
        <p:spPr>
          <a:xfrm>
            <a:off x="2442292" y="1448845"/>
            <a:ext cx="860916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0">
            <a:extLst>
              <a:ext uri="{FF2B5EF4-FFF2-40B4-BE49-F238E27FC236}">
                <a16:creationId xmlns:a16="http://schemas.microsoft.com/office/drawing/2014/main" id="{E61F505A-DC8D-AA66-E969-8CEDC763C39F}"/>
              </a:ext>
            </a:extLst>
          </p:cNvPr>
          <p:cNvSpPr txBox="1"/>
          <p:nvPr/>
        </p:nvSpPr>
        <p:spPr>
          <a:xfrm>
            <a:off x="6334883" y="990150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11" name="ตัวเชื่อมต่อ: หักมุม 12">
            <a:extLst>
              <a:ext uri="{FF2B5EF4-FFF2-40B4-BE49-F238E27FC236}">
                <a16:creationId xmlns:a16="http://schemas.microsoft.com/office/drawing/2014/main" id="{C07BECA2-8E0D-7EC6-720A-B2961908DD1D}"/>
              </a:ext>
            </a:extLst>
          </p:cNvPr>
          <p:cNvCxnSpPr/>
          <p:nvPr/>
        </p:nvCxnSpPr>
        <p:spPr>
          <a:xfrm flipV="1">
            <a:off x="2442292" y="1181192"/>
            <a:ext cx="609600" cy="460375"/>
          </a:xfrm>
          <a:prstGeom prst="bentConnector3">
            <a:avLst>
              <a:gd name="adj1" fmla="val 531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ตัวเชื่อมต่อ: หักมุม 12">
            <a:extLst>
              <a:ext uri="{FF2B5EF4-FFF2-40B4-BE49-F238E27FC236}">
                <a16:creationId xmlns:a16="http://schemas.microsoft.com/office/drawing/2014/main" id="{A704CFC3-DBE2-45E5-4945-DAC88249D2FD}"/>
              </a:ext>
            </a:extLst>
          </p:cNvPr>
          <p:cNvCxnSpPr/>
          <p:nvPr/>
        </p:nvCxnSpPr>
        <p:spPr>
          <a:xfrm flipV="1">
            <a:off x="2708992" y="1302477"/>
            <a:ext cx="419100" cy="292735"/>
          </a:xfrm>
          <a:prstGeom prst="bentConnector3">
            <a:avLst>
              <a:gd name="adj1" fmla="val 53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0">
            <a:extLst>
              <a:ext uri="{FF2B5EF4-FFF2-40B4-BE49-F238E27FC236}">
                <a16:creationId xmlns:a16="http://schemas.microsoft.com/office/drawing/2014/main" id="{880AC905-B762-C55B-AC80-4AEABD48C55B}"/>
              </a:ext>
            </a:extLst>
          </p:cNvPr>
          <p:cNvSpPr txBox="1"/>
          <p:nvPr/>
        </p:nvSpPr>
        <p:spPr>
          <a:xfrm>
            <a:off x="3051892" y="983482"/>
            <a:ext cx="219075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thaiDist"/>
            <a:r>
              <a:rPr lang="en-US" sz="1600" b="1">
                <a:solidFill>
                  <a:srgbClr val="00B05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Move a1 from AP1 to AP 2</a:t>
            </a:r>
            <a:endParaRPr lang="en-US" sz="16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15637D34-9B80-B23E-A3F7-D08BD96E8486}"/>
              </a:ext>
            </a:extLst>
          </p:cNvPr>
          <p:cNvSpPr txBox="1"/>
          <p:nvPr/>
        </p:nvSpPr>
        <p:spPr>
          <a:xfrm>
            <a:off x="3109042" y="1156202"/>
            <a:ext cx="219075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thaiDist">
              <a:buNone/>
            </a:pPr>
            <a:r>
              <a:rPr lang="en-US" sz="1600" b="1">
                <a:solidFill>
                  <a:srgbClr val="7030A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Move a2 from AP1 to AP 2</a:t>
            </a:r>
            <a:endParaRPr lang="en-US" sz="16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  <a:p>
            <a:pPr algn="thaiDist"/>
            <a:r>
              <a:rPr lang="en-US" sz="1600" b="1">
                <a:solidFill>
                  <a:srgbClr val="7030A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 </a:t>
            </a:r>
            <a:endParaRPr lang="en-US" sz="16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15" name="ตัวเชื่อมต่อ: หักมุม 12">
            <a:extLst>
              <a:ext uri="{FF2B5EF4-FFF2-40B4-BE49-F238E27FC236}">
                <a16:creationId xmlns:a16="http://schemas.microsoft.com/office/drawing/2014/main" id="{308A8DF0-5280-187B-0CA0-3B789560F917}"/>
              </a:ext>
            </a:extLst>
          </p:cNvPr>
          <p:cNvCxnSpPr>
            <a:cxnSpLocks/>
          </p:cNvCxnSpPr>
          <p:nvPr/>
        </p:nvCxnSpPr>
        <p:spPr>
          <a:xfrm>
            <a:off x="2442292" y="3616443"/>
            <a:ext cx="628650" cy="237171"/>
          </a:xfrm>
          <a:prstGeom prst="bentConnector3">
            <a:avLst>
              <a:gd name="adj1" fmla="val -3177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: หักมุม 12">
            <a:extLst>
              <a:ext uri="{FF2B5EF4-FFF2-40B4-BE49-F238E27FC236}">
                <a16:creationId xmlns:a16="http://schemas.microsoft.com/office/drawing/2014/main" id="{CCABC1D6-7F43-432F-09B1-BACED1884B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37754" y="3547188"/>
            <a:ext cx="456827" cy="438150"/>
          </a:xfrm>
          <a:prstGeom prst="bentConnector3">
            <a:avLst>
              <a:gd name="adj1" fmla="val 10165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0">
            <a:extLst>
              <a:ext uri="{FF2B5EF4-FFF2-40B4-BE49-F238E27FC236}">
                <a16:creationId xmlns:a16="http://schemas.microsoft.com/office/drawing/2014/main" id="{88B6AA97-F7CA-6AFD-C3D2-918BD09CE2CC}"/>
              </a:ext>
            </a:extLst>
          </p:cNvPr>
          <p:cNvSpPr txBox="1"/>
          <p:nvPr/>
        </p:nvSpPr>
        <p:spPr>
          <a:xfrm>
            <a:off x="3070942" y="3655904"/>
            <a:ext cx="219075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thaiDist"/>
            <a:r>
              <a:rPr lang="en-US" sz="1600" b="1">
                <a:solidFill>
                  <a:srgbClr val="00B05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Move a1 from AP1 to AP 2</a:t>
            </a:r>
            <a:endParaRPr lang="en-US" sz="16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sp>
        <p:nvSpPr>
          <p:cNvPr id="18" name="Text Box 10">
            <a:extLst>
              <a:ext uri="{FF2B5EF4-FFF2-40B4-BE49-F238E27FC236}">
                <a16:creationId xmlns:a16="http://schemas.microsoft.com/office/drawing/2014/main" id="{12E935C3-7625-F1E2-72EA-64E303F85BD3}"/>
              </a:ext>
            </a:extLst>
          </p:cNvPr>
          <p:cNvSpPr txBox="1"/>
          <p:nvPr/>
        </p:nvSpPr>
        <p:spPr>
          <a:xfrm>
            <a:off x="3128092" y="3828624"/>
            <a:ext cx="219075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thaiDist">
              <a:buNone/>
            </a:pPr>
            <a:r>
              <a:rPr lang="en-US" sz="1600" b="1">
                <a:solidFill>
                  <a:srgbClr val="7030A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Move a2 from AP1 to AP 2</a:t>
            </a:r>
            <a:endParaRPr lang="en-US" sz="16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  <a:p>
            <a:pPr algn="thaiDist"/>
            <a:r>
              <a:rPr lang="en-US" sz="1600" b="1">
                <a:solidFill>
                  <a:srgbClr val="7030A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 </a:t>
            </a:r>
            <a:endParaRPr lang="en-US" sz="16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23" name="ลูกศรเชื่อมต่อแบบตรง 9">
            <a:extLst>
              <a:ext uri="{FF2B5EF4-FFF2-40B4-BE49-F238E27FC236}">
                <a16:creationId xmlns:a16="http://schemas.microsoft.com/office/drawing/2014/main" id="{A61A6923-322E-3708-0871-B585650F8EFF}"/>
              </a:ext>
            </a:extLst>
          </p:cNvPr>
          <p:cNvCxnSpPr>
            <a:cxnSpLocks/>
          </p:cNvCxnSpPr>
          <p:nvPr/>
        </p:nvCxnSpPr>
        <p:spPr>
          <a:xfrm>
            <a:off x="2486076" y="5367000"/>
            <a:ext cx="860916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0">
            <a:extLst>
              <a:ext uri="{FF2B5EF4-FFF2-40B4-BE49-F238E27FC236}">
                <a16:creationId xmlns:a16="http://schemas.microsoft.com/office/drawing/2014/main" id="{6BAB9CE4-64CF-9703-435B-88039C658337}"/>
              </a:ext>
            </a:extLst>
          </p:cNvPr>
          <p:cNvSpPr txBox="1"/>
          <p:nvPr/>
        </p:nvSpPr>
        <p:spPr>
          <a:xfrm>
            <a:off x="6378667" y="4908305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cxnSp>
        <p:nvCxnSpPr>
          <p:cNvPr id="25" name="ลูกศรเชื่อมต่อแบบตรง 9">
            <a:extLst>
              <a:ext uri="{FF2B5EF4-FFF2-40B4-BE49-F238E27FC236}">
                <a16:creationId xmlns:a16="http://schemas.microsoft.com/office/drawing/2014/main" id="{68E2FDF2-21A5-9399-0C7D-3371E9D24615}"/>
              </a:ext>
            </a:extLst>
          </p:cNvPr>
          <p:cNvCxnSpPr>
            <a:cxnSpLocks/>
          </p:cNvCxnSpPr>
          <p:nvPr/>
        </p:nvCxnSpPr>
        <p:spPr>
          <a:xfrm>
            <a:off x="2486076" y="3241871"/>
            <a:ext cx="860916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0">
            <a:extLst>
              <a:ext uri="{FF2B5EF4-FFF2-40B4-BE49-F238E27FC236}">
                <a16:creationId xmlns:a16="http://schemas.microsoft.com/office/drawing/2014/main" id="{DDC01DC2-6689-C7A0-A960-CC91C9AA4D55}"/>
              </a:ext>
            </a:extLst>
          </p:cNvPr>
          <p:cNvSpPr txBox="1"/>
          <p:nvPr/>
        </p:nvSpPr>
        <p:spPr>
          <a:xfrm>
            <a:off x="6378667" y="2783176"/>
            <a:ext cx="1560420" cy="3321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Angsana New" panose="02020603050405020304" pitchFamily="18" charset="-34"/>
                <a:cs typeface="TH Sarabun New" panose="020B0500040200020003" pitchFamily="34" charset="-34"/>
              </a:rPr>
              <a:t>attacked</a:t>
            </a:r>
            <a:endParaRPr lang="en-US" sz="3200" b="1">
              <a:effectLst/>
              <a:latin typeface="TH Sarabun New" panose="020B0500040200020003" pitchFamily="34" charset="-34"/>
              <a:ea typeface="Angsana New" panose="02020603050405020304" pitchFamily="18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1197E-F46A-CB1F-5ED1-A9BE92A0AF98}"/>
              </a:ext>
            </a:extLst>
          </p:cNvPr>
          <p:cNvSpPr txBox="1"/>
          <p:nvPr/>
        </p:nvSpPr>
        <p:spPr>
          <a:xfrm>
            <a:off x="7659773" y="625525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A36C9-D9A7-B87D-78A6-DDAE9D7CA6FF}"/>
              </a:ext>
            </a:extLst>
          </p:cNvPr>
          <p:cNvSpPr txBox="1"/>
          <p:nvPr/>
        </p:nvSpPr>
        <p:spPr>
          <a:xfrm>
            <a:off x="9267026" y="6333391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02403F-983F-9C77-A5FD-D2B3E261F406}"/>
              </a:ext>
            </a:extLst>
          </p:cNvPr>
          <p:cNvSpPr txBox="1"/>
          <p:nvPr/>
        </p:nvSpPr>
        <p:spPr>
          <a:xfrm>
            <a:off x="10842708" y="632219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37BD6-7D4E-6E9E-7321-BDAF4608D6A4}"/>
              </a:ext>
            </a:extLst>
          </p:cNvPr>
          <p:cNvSpPr txBox="1"/>
          <p:nvPr/>
        </p:nvSpPr>
        <p:spPr>
          <a:xfrm>
            <a:off x="1386424" y="6333391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1897F-A285-AAA5-82CB-CF6C28A61977}"/>
              </a:ext>
            </a:extLst>
          </p:cNvPr>
          <p:cNvSpPr txBox="1"/>
          <p:nvPr/>
        </p:nvSpPr>
        <p:spPr>
          <a:xfrm>
            <a:off x="2883342" y="632219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799F92-5F22-A12B-0AF2-C6C6695900C5}"/>
              </a:ext>
            </a:extLst>
          </p:cNvPr>
          <p:cNvSpPr txBox="1"/>
          <p:nvPr/>
        </p:nvSpPr>
        <p:spPr>
          <a:xfrm>
            <a:off x="4493460" y="632219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DFE0CF-D42B-639F-4BB4-9A61A6690EBC}"/>
              </a:ext>
            </a:extLst>
          </p:cNvPr>
          <p:cNvSpPr txBox="1"/>
          <p:nvPr/>
        </p:nvSpPr>
        <p:spPr>
          <a:xfrm>
            <a:off x="6103578" y="627330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4C5545-0D96-748C-DD20-620A91D128BD}"/>
              </a:ext>
            </a:extLst>
          </p:cNvPr>
          <p:cNvSpPr txBox="1"/>
          <p:nvPr/>
        </p:nvSpPr>
        <p:spPr>
          <a:xfrm>
            <a:off x="7659773" y="414997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B192F6-5711-F615-CBB2-7C1F6DA17983}"/>
              </a:ext>
            </a:extLst>
          </p:cNvPr>
          <p:cNvSpPr txBox="1"/>
          <p:nvPr/>
        </p:nvSpPr>
        <p:spPr>
          <a:xfrm>
            <a:off x="9267026" y="4228107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4B44A5-1272-E1D3-EBD2-9706BC959DEC}"/>
              </a:ext>
            </a:extLst>
          </p:cNvPr>
          <p:cNvSpPr txBox="1"/>
          <p:nvPr/>
        </p:nvSpPr>
        <p:spPr>
          <a:xfrm>
            <a:off x="10842708" y="421691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C89059-4BB3-9F77-AD08-3C61585FE018}"/>
              </a:ext>
            </a:extLst>
          </p:cNvPr>
          <p:cNvSpPr txBox="1"/>
          <p:nvPr/>
        </p:nvSpPr>
        <p:spPr>
          <a:xfrm>
            <a:off x="1386424" y="4228107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91D1F1-5596-5543-D039-4E60FFAAFE4E}"/>
              </a:ext>
            </a:extLst>
          </p:cNvPr>
          <p:cNvSpPr txBox="1"/>
          <p:nvPr/>
        </p:nvSpPr>
        <p:spPr>
          <a:xfrm>
            <a:off x="2883342" y="421691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E41C80-800D-491C-FEC0-E929054AE27E}"/>
              </a:ext>
            </a:extLst>
          </p:cNvPr>
          <p:cNvSpPr txBox="1"/>
          <p:nvPr/>
        </p:nvSpPr>
        <p:spPr>
          <a:xfrm>
            <a:off x="4493460" y="421691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577CC5-0680-8408-3892-CAADB1D9C3B2}"/>
              </a:ext>
            </a:extLst>
          </p:cNvPr>
          <p:cNvSpPr txBox="1"/>
          <p:nvPr/>
        </p:nvSpPr>
        <p:spPr>
          <a:xfrm>
            <a:off x="6066277" y="4186173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81C4D0-8786-63D3-92CF-9734430DBBDF}"/>
              </a:ext>
            </a:extLst>
          </p:cNvPr>
          <p:cNvSpPr txBox="1"/>
          <p:nvPr/>
        </p:nvSpPr>
        <p:spPr>
          <a:xfrm>
            <a:off x="7646172" y="2219376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8B29F3-E28C-31DC-565D-D28B4A71C39F}"/>
              </a:ext>
            </a:extLst>
          </p:cNvPr>
          <p:cNvSpPr txBox="1"/>
          <p:nvPr/>
        </p:nvSpPr>
        <p:spPr>
          <a:xfrm>
            <a:off x="9256290" y="2279459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04B893-271C-A88E-8056-3D548E39AABE}"/>
              </a:ext>
            </a:extLst>
          </p:cNvPr>
          <p:cNvSpPr txBox="1"/>
          <p:nvPr/>
        </p:nvSpPr>
        <p:spPr>
          <a:xfrm>
            <a:off x="10831972" y="226826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F2FE-EF5B-6725-EB95-B241EF81F351}"/>
              </a:ext>
            </a:extLst>
          </p:cNvPr>
          <p:cNvSpPr txBox="1"/>
          <p:nvPr/>
        </p:nvSpPr>
        <p:spPr>
          <a:xfrm>
            <a:off x="1375688" y="2279459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6DB312-AAD4-9FF5-3AF3-46C6BD6E96E3}"/>
              </a:ext>
            </a:extLst>
          </p:cNvPr>
          <p:cNvSpPr txBox="1"/>
          <p:nvPr/>
        </p:nvSpPr>
        <p:spPr>
          <a:xfrm>
            <a:off x="2872606" y="226826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C50520-58F3-D443-1110-E0354EB39457}"/>
              </a:ext>
            </a:extLst>
          </p:cNvPr>
          <p:cNvSpPr txBox="1"/>
          <p:nvPr/>
        </p:nvSpPr>
        <p:spPr>
          <a:xfrm>
            <a:off x="4482724" y="2268265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7F65FA-67D3-B84C-8D27-259F43D087F7}"/>
              </a:ext>
            </a:extLst>
          </p:cNvPr>
          <p:cNvSpPr txBox="1"/>
          <p:nvPr/>
        </p:nvSpPr>
        <p:spPr>
          <a:xfrm>
            <a:off x="6092842" y="2219376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ABD22B-30D2-CF5D-C30C-409E0E3E785E}"/>
              </a:ext>
            </a:extLst>
          </p:cNvPr>
          <p:cNvSpPr txBox="1"/>
          <p:nvPr/>
        </p:nvSpPr>
        <p:spPr>
          <a:xfrm>
            <a:off x="726421" y="3672380"/>
            <a:ext cx="6405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430D3B-3EBC-C2BD-7FAA-83C46C06F3E4}"/>
              </a:ext>
            </a:extLst>
          </p:cNvPr>
          <p:cNvSpPr txBox="1"/>
          <p:nvPr/>
        </p:nvSpPr>
        <p:spPr>
          <a:xfrm>
            <a:off x="726421" y="3303048"/>
            <a:ext cx="6405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79FB49-868F-4CB8-242D-24F7213C0498}"/>
              </a:ext>
            </a:extLst>
          </p:cNvPr>
          <p:cNvSpPr txBox="1"/>
          <p:nvPr/>
        </p:nvSpPr>
        <p:spPr>
          <a:xfrm>
            <a:off x="726421" y="2933716"/>
            <a:ext cx="6405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4CF056-C0FD-146B-BC0D-6BE3D2EB78AF}"/>
              </a:ext>
            </a:extLst>
          </p:cNvPr>
          <p:cNvSpPr txBox="1"/>
          <p:nvPr/>
        </p:nvSpPr>
        <p:spPr>
          <a:xfrm>
            <a:off x="984251" y="5486828"/>
            <a:ext cx="45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BC1BE6-C8B6-6831-E017-B09B993B4040}"/>
              </a:ext>
            </a:extLst>
          </p:cNvPr>
          <p:cNvSpPr txBox="1"/>
          <p:nvPr/>
        </p:nvSpPr>
        <p:spPr>
          <a:xfrm>
            <a:off x="984250" y="4857467"/>
            <a:ext cx="45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9FA2E1-45E7-E8B9-C4EC-1D6CB7CF16F2}"/>
              </a:ext>
            </a:extLst>
          </p:cNvPr>
          <p:cNvSpPr txBox="1"/>
          <p:nvPr/>
        </p:nvSpPr>
        <p:spPr>
          <a:xfrm>
            <a:off x="984250" y="6103648"/>
            <a:ext cx="455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E62F9F-207F-6408-C3F9-40D0C14EC2E9}"/>
              </a:ext>
            </a:extLst>
          </p:cNvPr>
          <p:cNvSpPr txBox="1"/>
          <p:nvPr/>
        </p:nvSpPr>
        <p:spPr>
          <a:xfrm>
            <a:off x="766681" y="1500253"/>
            <a:ext cx="6405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783526-98CA-6D85-4025-C39E74C2D415}"/>
              </a:ext>
            </a:extLst>
          </p:cNvPr>
          <p:cNvSpPr txBox="1"/>
          <p:nvPr/>
        </p:nvSpPr>
        <p:spPr>
          <a:xfrm>
            <a:off x="778233" y="981444"/>
            <a:ext cx="6405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4DBA80C-5905-0F95-B6D2-F515A7834B3E}"/>
              </a:ext>
            </a:extLst>
          </p:cNvPr>
          <p:cNvGrpSpPr/>
          <p:nvPr/>
        </p:nvGrpSpPr>
        <p:grpSpPr>
          <a:xfrm>
            <a:off x="9205900" y="5537853"/>
            <a:ext cx="1908200" cy="772341"/>
            <a:chOff x="8781211" y="6108191"/>
            <a:chExt cx="1908200" cy="7723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27ABD20-CBA2-B1B6-35BA-0A25D4D75E80}"/>
                </a:ext>
              </a:extLst>
            </p:cNvPr>
            <p:cNvSpPr/>
            <p:nvPr/>
          </p:nvSpPr>
          <p:spPr>
            <a:xfrm>
              <a:off x="8781211" y="6531686"/>
              <a:ext cx="1378789" cy="172045"/>
            </a:xfrm>
            <a:prstGeom prst="rect">
              <a:avLst/>
            </a:prstGeom>
            <a:solidFill>
              <a:srgbClr val="2232A4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61CACB3-2FEA-F509-8775-55D6BA678946}"/>
                </a:ext>
              </a:extLst>
            </p:cNvPr>
            <p:cNvSpPr/>
            <p:nvPr/>
          </p:nvSpPr>
          <p:spPr>
            <a:xfrm>
              <a:off x="8781211" y="6253002"/>
              <a:ext cx="1378789" cy="172045"/>
            </a:xfrm>
            <a:prstGeom prst="rect">
              <a:avLst/>
            </a:prstGeom>
            <a:solidFill>
              <a:srgbClr val="138E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8B8B7A-2FDE-D02B-8483-3F221EFEC6F4}"/>
                </a:ext>
              </a:extLst>
            </p:cNvPr>
            <p:cNvSpPr txBox="1"/>
            <p:nvPr/>
          </p:nvSpPr>
          <p:spPr>
            <a:xfrm>
              <a:off x="10238011" y="6108191"/>
              <a:ext cx="45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Rx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C673ECB-7D8B-1628-F9FB-293C323E03DB}"/>
                </a:ext>
              </a:extLst>
            </p:cNvPr>
            <p:cNvSpPr txBox="1"/>
            <p:nvPr/>
          </p:nvSpPr>
          <p:spPr>
            <a:xfrm>
              <a:off x="10238011" y="6418867"/>
              <a:ext cx="45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Tx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47DEDEF-FEC1-F58F-F5DA-FEE16D868E1D}"/>
              </a:ext>
            </a:extLst>
          </p:cNvPr>
          <p:cNvSpPr txBox="1"/>
          <p:nvPr/>
        </p:nvSpPr>
        <p:spPr>
          <a:xfrm>
            <a:off x="5412616" y="6446681"/>
            <a:ext cx="136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Times (s)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CEBD59-9B63-AE98-8F3F-7C0C32C566E3}"/>
              </a:ext>
            </a:extLst>
          </p:cNvPr>
          <p:cNvSpPr txBox="1"/>
          <p:nvPr/>
        </p:nvSpPr>
        <p:spPr>
          <a:xfrm>
            <a:off x="1872303" y="4815379"/>
            <a:ext cx="247347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/>
              <a:t>Avg. Server’s CPU ~ 85%</a:t>
            </a:r>
          </a:p>
        </p:txBody>
      </p:sp>
    </p:spTree>
    <p:extLst>
      <p:ext uri="{BB962C8B-B14F-4D97-AF65-F5344CB8AC3E}">
        <p14:creationId xmlns:p14="http://schemas.microsoft.com/office/powerpoint/2010/main" val="2161669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C0D6-BF2C-7B59-5A14-FF37D5445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062BD-45A3-8339-EC98-A1CC2B6C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2" name="Picture 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DB1A93DB-6F35-7713-FA6E-6568CBD73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"/>
          <a:stretch/>
        </p:blipFill>
        <p:spPr bwMode="auto">
          <a:xfrm>
            <a:off x="3799840" y="406192"/>
            <a:ext cx="5064296" cy="64518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DEA351-3A2F-CC88-1185-C00F7D6E9B1C}"/>
              </a:ext>
            </a:extLst>
          </p:cNvPr>
          <p:cNvSpPr txBox="1">
            <a:spLocks/>
          </p:cNvSpPr>
          <p:nvPr/>
        </p:nvSpPr>
        <p:spPr>
          <a:xfrm>
            <a:off x="0" y="11829"/>
            <a:ext cx="10825316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C00000"/>
                </a:solidFill>
              </a:rPr>
              <a:t>Experiment #5: User + Attacker(Move) + SDN +Server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CB6D0-EAC4-8F84-613D-74238E824842}"/>
              </a:ext>
            </a:extLst>
          </p:cNvPr>
          <p:cNvSpPr txBox="1"/>
          <p:nvPr/>
        </p:nvSpPr>
        <p:spPr>
          <a:xfrm>
            <a:off x="5380180" y="632881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1 Attacker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5CA7D-7A3D-189E-D68E-0DD911EF67EB}"/>
              </a:ext>
            </a:extLst>
          </p:cNvPr>
          <p:cNvSpPr txBox="1"/>
          <p:nvPr/>
        </p:nvSpPr>
        <p:spPr>
          <a:xfrm>
            <a:off x="5380180" y="2135217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2 Attacker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0F904-6D14-6C86-D840-6FD6CC330420}"/>
              </a:ext>
            </a:extLst>
          </p:cNvPr>
          <p:cNvSpPr txBox="1"/>
          <p:nvPr/>
        </p:nvSpPr>
        <p:spPr>
          <a:xfrm>
            <a:off x="5302074" y="3663078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1 Attacker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689BE-D6D9-554D-9759-38C4C7D660C0}"/>
              </a:ext>
            </a:extLst>
          </p:cNvPr>
          <p:cNvSpPr txBox="1"/>
          <p:nvPr/>
        </p:nvSpPr>
        <p:spPr>
          <a:xfrm>
            <a:off x="5380180" y="5190939"/>
            <a:ext cx="17475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 2 Attacker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EE226-1BCE-68A9-B7B0-5D70686F31FC}"/>
              </a:ext>
            </a:extLst>
          </p:cNvPr>
          <p:cNvSpPr txBox="1"/>
          <p:nvPr/>
        </p:nvSpPr>
        <p:spPr>
          <a:xfrm>
            <a:off x="3692978" y="6451808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7CAA6-61B5-CB4B-FB79-51E8482E4BBC}"/>
              </a:ext>
            </a:extLst>
          </p:cNvPr>
          <p:cNvSpPr txBox="1"/>
          <p:nvPr/>
        </p:nvSpPr>
        <p:spPr>
          <a:xfrm>
            <a:off x="4417045" y="645023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38CF9-3FC4-FB75-AAA1-75B25DBC1B9E}"/>
              </a:ext>
            </a:extLst>
          </p:cNvPr>
          <p:cNvSpPr txBox="1"/>
          <p:nvPr/>
        </p:nvSpPr>
        <p:spPr>
          <a:xfrm>
            <a:off x="5269347" y="6457622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AA4A81-6818-038D-85B9-60F180564800}"/>
              </a:ext>
            </a:extLst>
          </p:cNvPr>
          <p:cNvSpPr txBox="1"/>
          <p:nvPr/>
        </p:nvSpPr>
        <p:spPr>
          <a:xfrm>
            <a:off x="6055390" y="645023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E22F75-1617-197E-2370-8CD1A1D0B0CB}"/>
              </a:ext>
            </a:extLst>
          </p:cNvPr>
          <p:cNvSpPr txBox="1"/>
          <p:nvPr/>
        </p:nvSpPr>
        <p:spPr>
          <a:xfrm>
            <a:off x="6873555" y="6450230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3DB4A-CB48-58D2-DF72-1A7044BF2D2E}"/>
              </a:ext>
            </a:extLst>
          </p:cNvPr>
          <p:cNvSpPr txBox="1"/>
          <p:nvPr/>
        </p:nvSpPr>
        <p:spPr>
          <a:xfrm>
            <a:off x="7659598" y="644279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FB9844-9C77-C0C6-02B1-62C65C4433AC}"/>
              </a:ext>
            </a:extLst>
          </p:cNvPr>
          <p:cNvSpPr txBox="1"/>
          <p:nvPr/>
        </p:nvSpPr>
        <p:spPr>
          <a:xfrm>
            <a:off x="8500337" y="644279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36950364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C8EEF-F38B-2E49-5859-CE8891E6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14103D-A211-2907-75CD-A564B6297D1C}"/>
              </a:ext>
            </a:extLst>
          </p:cNvPr>
          <p:cNvSpPr txBox="1">
            <a:spLocks/>
          </p:cNvSpPr>
          <p:nvPr/>
        </p:nvSpPr>
        <p:spPr>
          <a:xfrm>
            <a:off x="0" y="11829"/>
            <a:ext cx="10825316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C00000"/>
                </a:solidFill>
              </a:rPr>
              <a:t>Experiment #5: User + Attacker(Move) + SDN +Server</a:t>
            </a:r>
            <a:endParaRPr lang="en-US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182D7-A28D-8CE8-000B-7FAEA289D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76" y="1449000"/>
            <a:ext cx="7098900" cy="39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1D69F-31F5-5DF3-F931-EDE48A54B04B}"/>
              </a:ext>
            </a:extLst>
          </p:cNvPr>
          <p:cNvSpPr txBox="1"/>
          <p:nvPr/>
        </p:nvSpPr>
        <p:spPr>
          <a:xfrm>
            <a:off x="1422096" y="5614219"/>
            <a:ext cx="473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User 1;</a:t>
            </a:r>
            <a:r>
              <a:rPr lang="en-US" sz="3600" b="1">
                <a:solidFill>
                  <a:schemeClr val="tx1"/>
                </a:solidFill>
                <a:ea typeface="+mn-lt"/>
                <a:cs typeface="+mn-lt"/>
              </a:rPr>
              <a:t> HTTP Request</a:t>
            </a:r>
            <a:r>
              <a:rPr lang="th-TH" sz="3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600" b="1">
                <a:solidFill>
                  <a:schemeClr val="tx1"/>
                </a:solidFill>
                <a:ea typeface="+mn-lt"/>
                <a:cs typeface="+mn-lt"/>
              </a:rPr>
              <a:t>(Curl)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8141F-03FB-8DF4-67E1-987C7F9EB32B}"/>
              </a:ext>
            </a:extLst>
          </p:cNvPr>
          <p:cNvSpPr txBox="1"/>
          <p:nvPr/>
        </p:nvSpPr>
        <p:spPr>
          <a:xfrm>
            <a:off x="7674076" y="5614219"/>
            <a:ext cx="35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User 2; Ping Request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98260AF-F512-6B64-4406-4268920BC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10124"/>
              </p:ext>
            </p:extLst>
          </p:nvPr>
        </p:nvGraphicFramePr>
        <p:xfrm>
          <a:off x="7452852" y="2456976"/>
          <a:ext cx="4467472" cy="260921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33736">
                  <a:extLst>
                    <a:ext uri="{9D8B030D-6E8A-4147-A177-3AD203B41FA5}">
                      <a16:colId xmlns:a16="http://schemas.microsoft.com/office/drawing/2014/main" val="3297676774"/>
                    </a:ext>
                  </a:extLst>
                </a:gridCol>
                <a:gridCol w="2233736">
                  <a:extLst>
                    <a:ext uri="{9D8B030D-6E8A-4147-A177-3AD203B41FA5}">
                      <a16:colId xmlns:a16="http://schemas.microsoft.com/office/drawing/2014/main" val="3136995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3200" b="1">
                          <a:effectLst/>
                        </a:rPr>
                        <a:t>Total Ping Attempts</a:t>
                      </a:r>
                      <a:endParaRPr lang="en-US" sz="3200" b="1">
                        <a:effectLst/>
                        <a:latin typeface="TH Sarabun New" panose="020B0500040200020003" pitchFamily="34" charset="-34"/>
                        <a:ea typeface="Angsana New" panose="02020603050405020304" pitchFamily="18" charset="-34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3200" b="1">
                          <a:effectLst/>
                          <a:latin typeface="TH Sarabun New" panose="020B0500040200020003" pitchFamily="34" charset="-34"/>
                          <a:ea typeface="Angsana New" panose="02020603050405020304" pitchFamily="18" charset="-34"/>
                          <a:cs typeface="+mj-cs"/>
                        </a:rPr>
                        <a:t>495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761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3200" b="1">
                          <a:effectLst/>
                        </a:rPr>
                        <a:t>Successful Responses</a:t>
                      </a:r>
                      <a:endParaRPr lang="en-US" sz="3200" b="1">
                        <a:effectLst/>
                        <a:latin typeface="TH Sarabun New" panose="020B0500040200020003" pitchFamily="34" charset="-34"/>
                        <a:ea typeface="Angsana New" panose="02020603050405020304" pitchFamily="18" charset="-34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3200" b="1">
                          <a:effectLst/>
                          <a:latin typeface="TH Sarabun New" panose="020B0500040200020003" pitchFamily="34" charset="-34"/>
                          <a:ea typeface="Angsana New" panose="02020603050405020304" pitchFamily="18" charset="-34"/>
                          <a:cs typeface="+mj-cs"/>
                        </a:rPr>
                        <a:t>195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3918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3200" b="1">
                          <a:effectLst/>
                        </a:rPr>
                        <a:t>Response Rate</a:t>
                      </a:r>
                      <a:endParaRPr lang="en-US" sz="3200" b="1">
                        <a:effectLst/>
                        <a:latin typeface="TH Sarabun New" panose="020B0500040200020003" pitchFamily="34" charset="-34"/>
                        <a:ea typeface="Angsana New" panose="02020603050405020304" pitchFamily="18" charset="-34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3200" b="1">
                          <a:effectLst/>
                          <a:latin typeface="TH Sarabun New" panose="020B0500040200020003" pitchFamily="34" charset="-34"/>
                          <a:ea typeface="Angsana New" panose="02020603050405020304" pitchFamily="18" charset="-34"/>
                          <a:cs typeface="+mj-cs"/>
                        </a:rPr>
                        <a:t>32.12%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457128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2928D1-067F-5A48-86CC-0244666AA308}"/>
                  </a:ext>
                </a:extLst>
              </p14:cNvPr>
              <p14:cNvContentPartPr/>
              <p14:nvPr/>
            </p14:nvContentPartPr>
            <p14:xfrm>
              <a:off x="3836640" y="495291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2928D1-067F-5A48-86CC-0244666AA3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3640" y="488991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A511E4-9FAE-18F2-EF7E-097D950E1453}"/>
                  </a:ext>
                </a:extLst>
              </p14:cNvPr>
              <p14:cNvContentPartPr/>
              <p14:nvPr/>
            </p14:nvContentPartPr>
            <p14:xfrm>
              <a:off x="4145160" y="492231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A511E4-9FAE-18F2-EF7E-097D950E14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160" y="485931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08A0842-754B-A634-DF9D-B8D851F85B68}"/>
                  </a:ext>
                </a:extLst>
              </p14:cNvPr>
              <p14:cNvContentPartPr/>
              <p14:nvPr/>
            </p14:nvContentPartPr>
            <p14:xfrm>
              <a:off x="4431000" y="502923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08A0842-754B-A634-DF9D-B8D851F85B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8000" y="496623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8108186-002B-4F39-9E8E-D332B7800FD3}"/>
              </a:ext>
            </a:extLst>
          </p:cNvPr>
          <p:cNvSpPr txBox="1"/>
          <p:nvPr/>
        </p:nvSpPr>
        <p:spPr>
          <a:xfrm>
            <a:off x="605599" y="5066191"/>
            <a:ext cx="270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FBF3-290B-AC42-08C7-F2247D8C600F}"/>
              </a:ext>
            </a:extLst>
          </p:cNvPr>
          <p:cNvSpPr txBox="1"/>
          <p:nvPr/>
        </p:nvSpPr>
        <p:spPr>
          <a:xfrm>
            <a:off x="1477924" y="510805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13A519-7C70-EC45-5083-2EE335ACF625}"/>
              </a:ext>
            </a:extLst>
          </p:cNvPr>
          <p:cNvSpPr txBox="1"/>
          <p:nvPr/>
        </p:nvSpPr>
        <p:spPr>
          <a:xfrm>
            <a:off x="2616481" y="509837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74C5F-4E41-18F6-CCE8-92E571F29CC2}"/>
              </a:ext>
            </a:extLst>
          </p:cNvPr>
          <p:cNvSpPr txBox="1"/>
          <p:nvPr/>
        </p:nvSpPr>
        <p:spPr>
          <a:xfrm>
            <a:off x="3570330" y="5066191"/>
            <a:ext cx="7789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5C9F7-13D7-73B2-6056-6010E207310B}"/>
              </a:ext>
            </a:extLst>
          </p:cNvPr>
          <p:cNvSpPr txBox="1"/>
          <p:nvPr/>
        </p:nvSpPr>
        <p:spPr>
          <a:xfrm>
            <a:off x="4812634" y="5076232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400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52495-B320-F476-BEC6-D459F8D7B931}"/>
              </a:ext>
            </a:extLst>
          </p:cNvPr>
          <p:cNvSpPr txBox="1"/>
          <p:nvPr/>
        </p:nvSpPr>
        <p:spPr>
          <a:xfrm>
            <a:off x="5913325" y="5098374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500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00C439-3552-692E-4901-E7D6C1088AA9}"/>
              </a:ext>
            </a:extLst>
          </p:cNvPr>
          <p:cNvSpPr txBox="1"/>
          <p:nvPr/>
        </p:nvSpPr>
        <p:spPr>
          <a:xfrm>
            <a:off x="7001452" y="5108058"/>
            <a:ext cx="45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96494-7A32-98FF-9C93-CDBCA97E25EB}"/>
              </a:ext>
            </a:extLst>
          </p:cNvPr>
          <p:cNvSpPr txBox="1"/>
          <p:nvPr/>
        </p:nvSpPr>
        <p:spPr>
          <a:xfrm>
            <a:off x="3276434" y="5247249"/>
            <a:ext cx="136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Times (s)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4F539-AF2C-6763-A954-170E6D01A874}"/>
              </a:ext>
            </a:extLst>
          </p:cNvPr>
          <p:cNvSpPr/>
          <p:nvPr/>
        </p:nvSpPr>
        <p:spPr>
          <a:xfrm>
            <a:off x="1586015" y="1759626"/>
            <a:ext cx="5689969" cy="4911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5F998F-CCE5-217F-2E16-579500D86DE1}"/>
              </a:ext>
            </a:extLst>
          </p:cNvPr>
          <p:cNvSpPr txBox="1"/>
          <p:nvPr/>
        </p:nvSpPr>
        <p:spPr>
          <a:xfrm>
            <a:off x="7157014" y="1682039"/>
            <a:ext cx="160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891931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1658C-589A-4965-584C-525F31C8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91BCE5-06BE-CE6E-5558-0F928989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94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F499CC-201C-80AA-953C-540381D4C617}"/>
              </a:ext>
            </a:extLst>
          </p:cNvPr>
          <p:cNvGraphicFramePr>
            <a:graphicFrameLocks noGrp="1"/>
          </p:cNvGraphicFramePr>
          <p:nvPr/>
        </p:nvGraphicFramePr>
        <p:xfrm>
          <a:off x="808815" y="1041264"/>
          <a:ext cx="10574372" cy="5554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593">
                  <a:extLst>
                    <a:ext uri="{9D8B030D-6E8A-4147-A177-3AD203B41FA5}">
                      <a16:colId xmlns:a16="http://schemas.microsoft.com/office/drawing/2014/main" val="73121711"/>
                    </a:ext>
                  </a:extLst>
                </a:gridCol>
                <a:gridCol w="2643593">
                  <a:extLst>
                    <a:ext uri="{9D8B030D-6E8A-4147-A177-3AD203B41FA5}">
                      <a16:colId xmlns:a16="http://schemas.microsoft.com/office/drawing/2014/main" val="4103708272"/>
                    </a:ext>
                  </a:extLst>
                </a:gridCol>
                <a:gridCol w="2643593">
                  <a:extLst>
                    <a:ext uri="{9D8B030D-6E8A-4147-A177-3AD203B41FA5}">
                      <a16:colId xmlns:a16="http://schemas.microsoft.com/office/drawing/2014/main" val="784902801"/>
                    </a:ext>
                  </a:extLst>
                </a:gridCol>
                <a:gridCol w="2643593">
                  <a:extLst>
                    <a:ext uri="{9D8B030D-6E8A-4147-A177-3AD203B41FA5}">
                      <a16:colId xmlns:a16="http://schemas.microsoft.com/office/drawing/2014/main" val="2763114466"/>
                    </a:ext>
                  </a:extLst>
                </a:gridCol>
              </a:tblGrid>
              <a:tr h="830131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/>
                        <a:t>มอดูลผู้โจมตี</a:t>
                      </a:r>
                      <a:endParaRPr lang="en-US" sz="2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/>
                        <a:t>มอดูล </a:t>
                      </a:r>
                      <a:r>
                        <a:rPr lang="en-US" sz="2800" b="1"/>
                        <a:t>SDN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/>
                        <a:t>มอดูลผู้ใช้งาน</a:t>
                      </a:r>
                      <a:endParaRPr lang="en-US" sz="2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22137"/>
                  </a:ext>
                </a:extLst>
              </a:tr>
              <a:tr h="83013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</a:rPr>
                        <a:t>Experiment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โจมตีด้วยอัตราคงที่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151537"/>
                  </a:ext>
                </a:extLst>
              </a:tr>
              <a:tr h="83013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</a:rPr>
                        <a:t>Experiment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โจมตีด้วยอัตราคงที่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84270"/>
                  </a:ext>
                </a:extLst>
              </a:tr>
              <a:tr h="83013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</a:rPr>
                        <a:t>Experiment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โจมตีด้วยอัตราคงที่ </a:t>
                      </a:r>
                      <a:br>
                        <a:rPr lang="th-TH" sz="2800">
                          <a:solidFill>
                            <a:schemeClr val="tx1"/>
                          </a:solidFill>
                        </a:rPr>
                      </a:b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และปลอมแปลงที่อยู่ </a:t>
                      </a:r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IP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127477"/>
                  </a:ext>
                </a:extLst>
              </a:tr>
              <a:tr h="83013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</a:rPr>
                        <a:t>Experiment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โจมตีด้วยอัตราคงที่ </a:t>
                      </a:r>
                      <a:br>
                        <a:rPr lang="th-TH" sz="2800">
                          <a:solidFill>
                            <a:schemeClr val="tx1"/>
                          </a:solidFill>
                        </a:rPr>
                      </a:b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และปลอมแปลงที่อยู่ </a:t>
                      </a:r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IP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28695"/>
                  </a:ext>
                </a:extLst>
              </a:tr>
              <a:tr h="83013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</a:rPr>
                        <a:t>Experiment 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เคลื่อนย้ายได้ และไม่จำกัดอัตราการโจมตี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>
                          <a:solidFill>
                            <a:schemeClr val="tx1"/>
                          </a:solidFill>
                        </a:rPr>
                        <a:t>เปิดการตรวจจับและการบรรเทาภัยคุกคาม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09832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5B20FE9-B304-1591-3D56-BC87DB5EA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15" y="92597"/>
            <a:ext cx="4205469" cy="862834"/>
          </a:xfrm>
        </p:spPr>
        <p:txBody>
          <a:bodyPr/>
          <a:lstStyle/>
          <a:p>
            <a:pPr algn="l"/>
            <a:r>
              <a:rPr lang="en-US" b="1">
                <a:solidFill>
                  <a:srgbClr val="C00000"/>
                </a:solidFill>
              </a:rPr>
              <a:t>Experiment Outline</a:t>
            </a:r>
          </a:p>
        </p:txBody>
      </p:sp>
    </p:spTree>
    <p:extLst>
      <p:ext uri="{BB962C8B-B14F-4D97-AF65-F5344CB8AC3E}">
        <p14:creationId xmlns:p14="http://schemas.microsoft.com/office/powerpoint/2010/main" val="10365994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70A16-48A6-5641-3088-B0C719F7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8DE2A-AAC1-4778-A262-65CF19DE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EBF6BD-1DE9-F929-0B72-9C6A624015E1}"/>
                  </a:ext>
                </a:extLst>
              </p14:cNvPr>
              <p14:cNvContentPartPr/>
              <p14:nvPr/>
            </p14:nvContentPartPr>
            <p14:xfrm>
              <a:off x="3836640" y="495291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EBF6BD-1DE9-F929-0B72-9C6A624015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3640" y="488991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33E7D5-4143-4CE0-E279-DC17C9ECCCB4}"/>
                  </a:ext>
                </a:extLst>
              </p14:cNvPr>
              <p14:cNvContentPartPr/>
              <p14:nvPr/>
            </p14:nvContentPartPr>
            <p14:xfrm>
              <a:off x="4145160" y="492231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33E7D5-4143-4CE0-E279-DC17C9ECCC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160" y="485931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55C77C-7B43-11A0-8AB5-F9935F24820D}"/>
                  </a:ext>
                </a:extLst>
              </p14:cNvPr>
              <p14:cNvContentPartPr/>
              <p14:nvPr/>
            </p14:nvContentPartPr>
            <p14:xfrm>
              <a:off x="4431000" y="502923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55C77C-7B43-11A0-8AB5-F9935F2482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8000" y="4966230"/>
                <a:ext cx="126000" cy="12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912BC1-F2DD-21C8-2651-B939D7856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61415"/>
              </p:ext>
            </p:extLst>
          </p:nvPr>
        </p:nvGraphicFramePr>
        <p:xfrm>
          <a:off x="400359" y="644839"/>
          <a:ext cx="11391281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3349">
                  <a:extLst>
                    <a:ext uri="{9D8B030D-6E8A-4147-A177-3AD203B41FA5}">
                      <a16:colId xmlns:a16="http://schemas.microsoft.com/office/drawing/2014/main" val="2983182401"/>
                    </a:ext>
                  </a:extLst>
                </a:gridCol>
                <a:gridCol w="2054862">
                  <a:extLst>
                    <a:ext uri="{9D8B030D-6E8A-4147-A177-3AD203B41FA5}">
                      <a16:colId xmlns:a16="http://schemas.microsoft.com/office/drawing/2014/main" val="396293634"/>
                    </a:ext>
                  </a:extLst>
                </a:gridCol>
                <a:gridCol w="4377228">
                  <a:extLst>
                    <a:ext uri="{9D8B030D-6E8A-4147-A177-3AD203B41FA5}">
                      <a16:colId xmlns:a16="http://schemas.microsoft.com/office/drawing/2014/main" val="3536433693"/>
                    </a:ext>
                  </a:extLst>
                </a:gridCol>
                <a:gridCol w="2275842">
                  <a:extLst>
                    <a:ext uri="{9D8B030D-6E8A-4147-A177-3AD203B41FA5}">
                      <a16:colId xmlns:a16="http://schemas.microsoft.com/office/drawing/2014/main" val="120636012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Avg. Server’s 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Avg. RTT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Response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216257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C00000"/>
                          </a:solidFill>
                        </a:rPr>
                        <a:t>Experiment 1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C00000"/>
                          </a:solidFill>
                        </a:rPr>
                        <a:t>(Attacker win)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C00000"/>
                          </a:solidFill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>
                          <a:solidFill>
                            <a:srgbClr val="C00000"/>
                          </a:solidFill>
                        </a:rPr>
                        <a:t>กระจายตัวอยู่ที่ </a:t>
                      </a:r>
                      <a:r>
                        <a:rPr lang="en-US" sz="2800">
                          <a:solidFill>
                            <a:srgbClr val="C00000"/>
                          </a:solidFill>
                        </a:rPr>
                        <a:t>2-4</a:t>
                      </a:r>
                      <a:r>
                        <a:rPr lang="th-TH" sz="2800">
                          <a:solidFill>
                            <a:srgbClr val="C00000"/>
                          </a:solidFill>
                        </a:rPr>
                        <a:t> วินาทีและ</a:t>
                      </a:r>
                    </a:p>
                    <a:p>
                      <a:pPr algn="ctr"/>
                      <a:r>
                        <a:rPr lang="th-TH" sz="2800">
                          <a:solidFill>
                            <a:srgbClr val="C00000"/>
                          </a:solidFill>
                        </a:rPr>
                        <a:t>มี</a:t>
                      </a:r>
                      <a:r>
                        <a:rPr lang="en-US" sz="2800">
                          <a:solidFill>
                            <a:srgbClr val="C00000"/>
                          </a:solidFill>
                        </a:rPr>
                        <a:t> Timeout </a:t>
                      </a:r>
                      <a:r>
                        <a:rPr lang="th-TH" sz="2800">
                          <a:solidFill>
                            <a:srgbClr val="C00000"/>
                          </a:solidFill>
                        </a:rPr>
                        <a:t>เรื่อย ๆ หลังจากการโจมตี</a:t>
                      </a:r>
                      <a:endParaRPr 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C00000"/>
                          </a:solidFill>
                        </a:rPr>
                        <a:t>67.40%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84625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0080"/>
                          </a:solidFill>
                        </a:rPr>
                        <a:t>Experiment 2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0080"/>
                          </a:solidFill>
                        </a:rPr>
                        <a:t>(Defender win)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>
                          <a:solidFill>
                            <a:srgbClr val="000080"/>
                          </a:solidFill>
                        </a:rPr>
                        <a:t>ช่วงเริ่มต้นการโจมตีจะประมาณ </a:t>
                      </a:r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1-2 </a:t>
                      </a:r>
                      <a:r>
                        <a:rPr lang="th-TH" sz="2800">
                          <a:solidFill>
                            <a:srgbClr val="000080"/>
                          </a:solidFill>
                        </a:rPr>
                        <a:t>วินาที แต่หลังจากการป้องกันแล้วอยู่ที่ </a:t>
                      </a:r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0.2</a:t>
                      </a:r>
                      <a:r>
                        <a:rPr lang="th-TH" sz="2800">
                          <a:solidFill>
                            <a:srgbClr val="000080"/>
                          </a:solidFill>
                        </a:rPr>
                        <a:t> วินาที</a:t>
                      </a:r>
                      <a:endParaRPr lang="en-US" sz="2800">
                        <a:solidFill>
                          <a:srgbClr val="00008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98.68%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902334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0080"/>
                          </a:solidFill>
                        </a:rPr>
                        <a:t>Experiment 3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0080"/>
                          </a:solidFill>
                        </a:rPr>
                        <a:t>(Defender win)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>
                          <a:solidFill>
                            <a:srgbClr val="000080"/>
                          </a:solidFill>
                        </a:rPr>
                        <a:t>ประมาณ </a:t>
                      </a:r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0.1</a:t>
                      </a:r>
                      <a:r>
                        <a:rPr lang="th-TH" sz="2800">
                          <a:solidFill>
                            <a:srgbClr val="000080"/>
                          </a:solidFill>
                        </a:rPr>
                        <a:t> วินาที มีการขึ้นไปที่ </a:t>
                      </a:r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3 </a:t>
                      </a:r>
                      <a:r>
                        <a:rPr lang="th-TH" sz="2800">
                          <a:solidFill>
                            <a:srgbClr val="000080"/>
                          </a:solidFill>
                        </a:rPr>
                        <a:t>วินาที และลงมาจุดเดิมเนื่องจากผลของการ </a:t>
                      </a:r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limit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1650024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0080"/>
                          </a:solidFill>
                        </a:rPr>
                        <a:t>Experiment 4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000080"/>
                          </a:solidFill>
                        </a:rPr>
                        <a:t>(Defender win)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>
                          <a:solidFill>
                            <a:srgbClr val="000080"/>
                          </a:solidFill>
                        </a:rPr>
                        <a:t>ประมาณ </a:t>
                      </a:r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0.1</a:t>
                      </a:r>
                      <a:r>
                        <a:rPr lang="th-TH" sz="2800">
                          <a:solidFill>
                            <a:srgbClr val="000080"/>
                          </a:solidFill>
                        </a:rPr>
                        <a:t> วินาที มีการขึ้นไปที่ </a:t>
                      </a:r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2-3 </a:t>
                      </a:r>
                      <a:r>
                        <a:rPr lang="th-TH" sz="2800">
                          <a:solidFill>
                            <a:srgbClr val="000080"/>
                          </a:solidFill>
                        </a:rPr>
                        <a:t>วินาที และลงมาจุดเดิมเนื่องจากผลของการ </a:t>
                      </a:r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limit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000080"/>
                          </a:solidFill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78157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C00000"/>
                          </a:solidFill>
                        </a:rPr>
                        <a:t>Experiment 5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>
                          <a:solidFill>
                            <a:srgbClr val="C00000"/>
                          </a:solidFill>
                        </a:rPr>
                        <a:t>(Attacker win)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C00000"/>
                          </a:solidFill>
                        </a:rPr>
                        <a:t>85%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C00000"/>
                          </a:solidFill>
                        </a:rPr>
                        <a:t>Timeout </a:t>
                      </a:r>
                      <a:r>
                        <a:rPr lang="th-TH" sz="2800">
                          <a:solidFill>
                            <a:srgbClr val="C00000"/>
                          </a:solidFill>
                        </a:rPr>
                        <a:t>ตลอดหลังจากการโจมตี</a:t>
                      </a:r>
                      <a:endParaRPr lang="en-US" sz="280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C00000"/>
                          </a:solidFill>
                        </a:rPr>
                        <a:t>32.12%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37670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80BDB5B9-A647-FCB8-BCC5-FC8E2821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59" y="0"/>
            <a:ext cx="4726866" cy="862834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</a:rPr>
              <a:t>Experiment Conclusion</a:t>
            </a:r>
          </a:p>
        </p:txBody>
      </p:sp>
    </p:spTree>
    <p:extLst>
      <p:ext uri="{BB962C8B-B14F-4D97-AF65-F5344CB8AC3E}">
        <p14:creationId xmlns:p14="http://schemas.microsoft.com/office/powerpoint/2010/main" val="36224802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4329C-6779-E67D-A3DA-AF53DCCC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63FD191-2D20-E8BB-141F-3655B1F1A9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65753"/>
            <a:ext cx="9820101" cy="851885"/>
          </a:xfrm>
        </p:spPr>
        <p:txBody>
          <a:bodyPr/>
          <a:lstStyle/>
          <a:p>
            <a:pPr algn="l"/>
            <a:r>
              <a:rPr lang="th-TH" b="1">
                <a:solidFill>
                  <a:srgbClr val="C00000"/>
                </a:solidFill>
              </a:rPr>
              <a:t>สรุป</a:t>
            </a:r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DB5EE43-3531-DCBA-BF33-8A703B59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6" name="กราฟิก 5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D62EB64D-488F-7534-190E-0107ACEA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432" y="3477972"/>
            <a:ext cx="914400" cy="914400"/>
          </a:xfrm>
          <a:prstGeom prst="rect">
            <a:avLst/>
          </a:prstGeom>
        </p:spPr>
      </p:pic>
      <p:pic>
        <p:nvPicPr>
          <p:cNvPr id="7" name="กราฟิก 6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9BDE6FFE-FBD8-04B6-EEFF-21EDD90E8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9937" y="4938342"/>
            <a:ext cx="1341783" cy="1341783"/>
          </a:xfrm>
          <a:prstGeom prst="rect">
            <a:avLst/>
          </a:prstGeom>
        </p:spPr>
      </p:pic>
      <p:pic>
        <p:nvPicPr>
          <p:cNvPr id="8" name="กราฟิก 7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EFFF74C6-D513-D369-95EF-E46656697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2299" y="3477972"/>
            <a:ext cx="914400" cy="914400"/>
          </a:xfrm>
          <a:prstGeom prst="rect">
            <a:avLst/>
          </a:prstGeom>
        </p:spPr>
      </p:pic>
      <p:pic>
        <p:nvPicPr>
          <p:cNvPr id="10" name="กราฟิก 9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29432EE0-D773-70AB-C44F-0C6E861AA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6699" y="2286684"/>
            <a:ext cx="914400" cy="914400"/>
          </a:xfrm>
          <a:prstGeom prst="rect">
            <a:avLst/>
          </a:prstGeom>
        </p:spPr>
      </p:pic>
      <p:pic>
        <p:nvPicPr>
          <p:cNvPr id="11" name="กราฟิก 10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EEFBB367-1E5C-6CCF-9988-11E28371C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00" y="2260008"/>
            <a:ext cx="914400" cy="914400"/>
          </a:xfrm>
          <a:prstGeom prst="rect">
            <a:avLst/>
          </a:prstGeom>
        </p:spPr>
      </p:pic>
      <p:pic>
        <p:nvPicPr>
          <p:cNvPr id="13" name="กราฟิก 12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0BA9FC79-EBCD-0263-AD1B-69D765D9F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6014" y="5437351"/>
            <a:ext cx="979147" cy="979147"/>
          </a:xfrm>
          <a:prstGeom prst="rect">
            <a:avLst/>
          </a:prstGeom>
        </p:spPr>
      </p:pic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7E59DCB3-FF84-E1DE-02CF-9909E207E42B}"/>
              </a:ext>
            </a:extLst>
          </p:cNvPr>
          <p:cNvCxnSpPr>
            <a:cxnSpLocks/>
          </p:cNvCxnSpPr>
          <p:nvPr/>
        </p:nvCxnSpPr>
        <p:spPr>
          <a:xfrm>
            <a:off x="3418822" y="2942667"/>
            <a:ext cx="5496339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กราฟิก 18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A91A1343-ECC6-D0B0-AA59-BCCEE4ED1D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66" y="2059053"/>
            <a:ext cx="914400" cy="914400"/>
          </a:xfrm>
          <a:prstGeom prst="rect">
            <a:avLst/>
          </a:prstGeom>
        </p:spPr>
      </p:pic>
      <p:pic>
        <p:nvPicPr>
          <p:cNvPr id="21" name="กราฟิก 20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2189D4AE-FBD3-6622-568A-7A870AC97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2299" y="1417638"/>
            <a:ext cx="914400" cy="914400"/>
          </a:xfrm>
          <a:prstGeom prst="rect">
            <a:avLst/>
          </a:prstGeom>
        </p:spPr>
      </p:pic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432B5CCA-08C3-339A-2DCF-1E8D52207904}"/>
              </a:ext>
            </a:extLst>
          </p:cNvPr>
          <p:cNvCxnSpPr/>
          <p:nvPr/>
        </p:nvCxnSpPr>
        <p:spPr>
          <a:xfrm flipH="1" flipV="1">
            <a:off x="2419937" y="4392372"/>
            <a:ext cx="671133" cy="545970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2936A671-9734-6FD7-BE96-92156A0E472C}"/>
              </a:ext>
            </a:extLst>
          </p:cNvPr>
          <p:cNvCxnSpPr>
            <a:cxnSpLocks/>
          </p:cNvCxnSpPr>
          <p:nvPr/>
        </p:nvCxnSpPr>
        <p:spPr>
          <a:xfrm flipV="1">
            <a:off x="3075491" y="4392372"/>
            <a:ext cx="769977" cy="545970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F1480970-3F07-5926-C4D9-E95C905F8182}"/>
              </a:ext>
            </a:extLst>
          </p:cNvPr>
          <p:cNvSpPr txBox="1"/>
          <p:nvPr/>
        </p:nvSpPr>
        <p:spPr>
          <a:xfrm>
            <a:off x="3604112" y="4478488"/>
            <a:ext cx="1516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/>
              <a:t>ส่งคำสั่ง </a:t>
            </a:r>
            <a:r>
              <a:rPr lang="en-US" sz="3200"/>
              <a:t>TCP Attack</a:t>
            </a:r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A96A77A3-79A5-230F-954F-69879540BB0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219499" y="3174408"/>
            <a:ext cx="457200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454363BA-E208-B26E-A9D6-88816CE5862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460479" y="3174408"/>
            <a:ext cx="533153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947B92DE-8655-37FF-F684-9DF5FEAB2172}"/>
              </a:ext>
            </a:extLst>
          </p:cNvPr>
          <p:cNvCxnSpPr>
            <a:cxnSpLocks/>
          </p:cNvCxnSpPr>
          <p:nvPr/>
        </p:nvCxnSpPr>
        <p:spPr>
          <a:xfrm>
            <a:off x="3845468" y="3080408"/>
            <a:ext cx="490969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F92C2163-529F-5542-B4C9-C2B853024B15}"/>
              </a:ext>
            </a:extLst>
          </p:cNvPr>
          <p:cNvCxnSpPr>
            <a:cxnSpLocks/>
          </p:cNvCxnSpPr>
          <p:nvPr/>
        </p:nvCxnSpPr>
        <p:spPr>
          <a:xfrm>
            <a:off x="8973940" y="3288148"/>
            <a:ext cx="0" cy="648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>
            <a:extLst>
              <a:ext uri="{FF2B5EF4-FFF2-40B4-BE49-F238E27FC236}">
                <a16:creationId xmlns:a16="http://schemas.microsoft.com/office/drawing/2014/main" id="{5EEA4F94-D946-B181-5A69-C33A298CC622}"/>
              </a:ext>
            </a:extLst>
          </p:cNvPr>
          <p:cNvCxnSpPr/>
          <p:nvPr/>
        </p:nvCxnSpPr>
        <p:spPr>
          <a:xfrm>
            <a:off x="2335696" y="2332038"/>
            <a:ext cx="341003" cy="411846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CF84AAC9-784B-71D7-504E-FC0F8D3AF43D}"/>
              </a:ext>
            </a:extLst>
          </p:cNvPr>
          <p:cNvCxnSpPr>
            <a:cxnSpLocks/>
          </p:cNvCxnSpPr>
          <p:nvPr/>
        </p:nvCxnSpPr>
        <p:spPr>
          <a:xfrm>
            <a:off x="1850775" y="2717208"/>
            <a:ext cx="768636" cy="190634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>
            <a:extLst>
              <a:ext uri="{FF2B5EF4-FFF2-40B4-BE49-F238E27FC236}">
                <a16:creationId xmlns:a16="http://schemas.microsoft.com/office/drawing/2014/main" id="{0EA0A29A-06C1-F482-914B-18B4F3FBA32D}"/>
              </a:ext>
            </a:extLst>
          </p:cNvPr>
          <p:cNvCxnSpPr>
            <a:cxnSpLocks/>
          </p:cNvCxnSpPr>
          <p:nvPr/>
        </p:nvCxnSpPr>
        <p:spPr>
          <a:xfrm>
            <a:off x="3845468" y="2782101"/>
            <a:ext cx="4807109" cy="0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A59F4C53-973D-7D84-D930-E9A36DF87B4A}"/>
              </a:ext>
            </a:extLst>
          </p:cNvPr>
          <p:cNvCxnSpPr>
            <a:cxnSpLocks/>
          </p:cNvCxnSpPr>
          <p:nvPr/>
        </p:nvCxnSpPr>
        <p:spPr>
          <a:xfrm>
            <a:off x="9446163" y="3303993"/>
            <a:ext cx="0" cy="588857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กราฟิก 2" descr="ปิด ด้วยสีเติมแบบทึบ">
            <a:extLst>
              <a:ext uri="{FF2B5EF4-FFF2-40B4-BE49-F238E27FC236}">
                <a16:creationId xmlns:a16="http://schemas.microsoft.com/office/drawing/2014/main" id="{360725D4-E750-8B89-536B-039EE2203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2577" y="3230722"/>
            <a:ext cx="642725" cy="642725"/>
          </a:xfrm>
          <a:prstGeom prst="rect">
            <a:avLst/>
          </a:prstGeom>
        </p:spPr>
      </p:pic>
      <p:pic>
        <p:nvPicPr>
          <p:cNvPr id="41" name="กราฟิก 40" descr="ปิด ด้วยสีเติมแบบทึบ">
            <a:extLst>
              <a:ext uri="{FF2B5EF4-FFF2-40B4-BE49-F238E27FC236}">
                <a16:creationId xmlns:a16="http://schemas.microsoft.com/office/drawing/2014/main" id="{1E0FCD96-EB73-7FB6-F3B8-7AFED8DF68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319" y="3250125"/>
            <a:ext cx="642725" cy="642725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A35F947A-5A3E-CE9A-9CE6-BC0618742AE4}"/>
              </a:ext>
            </a:extLst>
          </p:cNvPr>
          <p:cNvSpPr txBox="1"/>
          <p:nvPr/>
        </p:nvSpPr>
        <p:spPr>
          <a:xfrm>
            <a:off x="1891429" y="1597388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ping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7D37018E-A1D8-6854-7D1A-B63740F39150}"/>
              </a:ext>
            </a:extLst>
          </p:cNvPr>
          <p:cNvSpPr txBox="1"/>
          <p:nvPr/>
        </p:nvSpPr>
        <p:spPr>
          <a:xfrm>
            <a:off x="936375" y="2262743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HTTP</a:t>
            </a:r>
          </a:p>
        </p:txBody>
      </p:sp>
      <p:pic>
        <p:nvPicPr>
          <p:cNvPr id="15" name="Picture 8" descr="NGINX, Inc.">
            <a:extLst>
              <a:ext uri="{FF2B5EF4-FFF2-40B4-BE49-F238E27FC236}">
                <a16:creationId xmlns:a16="http://schemas.microsoft.com/office/drawing/2014/main" id="{B6F6F81E-E07E-3E7F-937B-CE355F0D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085" y="3912253"/>
            <a:ext cx="1190959" cy="11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กราฟิก 16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8D4A4573-C3FA-46BB-EA9E-46F7ED3F2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5681" y="5437350"/>
            <a:ext cx="979147" cy="979147"/>
          </a:xfrm>
          <a:prstGeom prst="rect">
            <a:avLst/>
          </a:prstGeom>
        </p:spPr>
      </p:pic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792BA71E-9762-8BD3-7F8F-3636F5AEE8DC}"/>
              </a:ext>
            </a:extLst>
          </p:cNvPr>
          <p:cNvSpPr txBox="1"/>
          <p:nvPr/>
        </p:nvSpPr>
        <p:spPr>
          <a:xfrm>
            <a:off x="2885057" y="30505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AP1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E3AC79E9-19B8-D3D4-4FAC-AAC499F1140D}"/>
              </a:ext>
            </a:extLst>
          </p:cNvPr>
          <p:cNvSpPr txBox="1"/>
          <p:nvPr/>
        </p:nvSpPr>
        <p:spPr>
          <a:xfrm>
            <a:off x="8941853" y="29998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AP2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C11DFCCA-E493-7613-EF60-FB0C63C44A6A}"/>
              </a:ext>
            </a:extLst>
          </p:cNvPr>
          <p:cNvSpPr txBox="1"/>
          <p:nvPr/>
        </p:nvSpPr>
        <p:spPr>
          <a:xfrm>
            <a:off x="939862" y="416153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Attacker1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66A0E2D-DD74-A86E-0DEA-F83DF16ECAF1}"/>
              </a:ext>
            </a:extLst>
          </p:cNvPr>
          <p:cNvSpPr txBox="1"/>
          <p:nvPr/>
        </p:nvSpPr>
        <p:spPr>
          <a:xfrm>
            <a:off x="2568548" y="602659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Attacker0</a:t>
            </a: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BC8BAFAA-C802-72BE-74CF-19413E6A6D65}"/>
              </a:ext>
            </a:extLst>
          </p:cNvPr>
          <p:cNvSpPr txBox="1"/>
          <p:nvPr/>
        </p:nvSpPr>
        <p:spPr>
          <a:xfrm>
            <a:off x="4243713" y="4168586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Attacker2</a:t>
            </a:r>
          </a:p>
        </p:txBody>
      </p: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76D20A33-2A95-DB48-E000-96F109008E9D}"/>
              </a:ext>
            </a:extLst>
          </p:cNvPr>
          <p:cNvCxnSpPr/>
          <p:nvPr/>
        </p:nvCxnSpPr>
        <p:spPr>
          <a:xfrm flipV="1">
            <a:off x="8425587" y="5063263"/>
            <a:ext cx="329572" cy="374087"/>
          </a:xfrm>
          <a:prstGeom prst="straightConnector1">
            <a:avLst/>
          </a:prstGeom>
          <a:ln>
            <a:solidFill>
              <a:srgbClr val="00008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2438173E-9245-B2A7-6F23-9A1B52E7004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625683" y="5063263"/>
            <a:ext cx="329572" cy="374087"/>
          </a:xfrm>
          <a:prstGeom prst="straightConnector1">
            <a:avLst/>
          </a:prstGeom>
          <a:ln>
            <a:solidFill>
              <a:srgbClr val="00008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89B85778-11A5-8156-A62E-25E1DFFDE6EB}"/>
              </a:ext>
            </a:extLst>
          </p:cNvPr>
          <p:cNvSpPr txBox="1"/>
          <p:nvPr/>
        </p:nvSpPr>
        <p:spPr>
          <a:xfrm>
            <a:off x="7093981" y="5696090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Backend1</a:t>
            </a: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7B31D61B-ACFC-2093-E9DE-D879B0D5B0C1}"/>
              </a:ext>
            </a:extLst>
          </p:cNvPr>
          <p:cNvSpPr txBox="1"/>
          <p:nvPr/>
        </p:nvSpPr>
        <p:spPr>
          <a:xfrm>
            <a:off x="10300866" y="5692147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Backend2</a:t>
            </a:r>
          </a:p>
        </p:txBody>
      </p:sp>
      <p:pic>
        <p:nvPicPr>
          <p:cNvPr id="4" name="Picture 2" descr="Ryu SDN Framework">
            <a:extLst>
              <a:ext uri="{FF2B5EF4-FFF2-40B4-BE49-F238E27FC236}">
                <a16:creationId xmlns:a16="http://schemas.microsoft.com/office/drawing/2014/main" id="{EFD236A3-904A-1E95-7F48-5B50BE83A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15" y="425159"/>
            <a:ext cx="1714552" cy="13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27F884-89CC-DB02-49B7-A7E7EE88089F}"/>
              </a:ext>
            </a:extLst>
          </p:cNvPr>
          <p:cNvCxnSpPr>
            <a:cxnSpLocks/>
          </p:cNvCxnSpPr>
          <p:nvPr/>
        </p:nvCxnSpPr>
        <p:spPr>
          <a:xfrm flipH="1">
            <a:off x="3539206" y="1565010"/>
            <a:ext cx="1682678" cy="107935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EE172E-8447-9363-9EBC-77467102A36F}"/>
              </a:ext>
            </a:extLst>
          </p:cNvPr>
          <p:cNvCxnSpPr>
            <a:cxnSpLocks/>
          </p:cNvCxnSpPr>
          <p:nvPr/>
        </p:nvCxnSpPr>
        <p:spPr>
          <a:xfrm>
            <a:off x="7105195" y="1594440"/>
            <a:ext cx="1738810" cy="102423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กล่องข้อความ 25">
            <a:extLst>
              <a:ext uri="{FF2B5EF4-FFF2-40B4-BE49-F238E27FC236}">
                <a16:creationId xmlns:a16="http://schemas.microsoft.com/office/drawing/2014/main" id="{121E93C8-9D82-62F9-6A51-2215C9ABF335}"/>
              </a:ext>
            </a:extLst>
          </p:cNvPr>
          <p:cNvSpPr txBox="1"/>
          <p:nvPr/>
        </p:nvSpPr>
        <p:spPr>
          <a:xfrm>
            <a:off x="3807464" y="1541834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sp>
        <p:nvSpPr>
          <p:cNvPr id="34" name="กล่องข้อความ 25">
            <a:extLst>
              <a:ext uri="{FF2B5EF4-FFF2-40B4-BE49-F238E27FC236}">
                <a16:creationId xmlns:a16="http://schemas.microsoft.com/office/drawing/2014/main" id="{02721833-F32B-E97F-DBF1-25DE59759278}"/>
              </a:ext>
            </a:extLst>
          </p:cNvPr>
          <p:cNvSpPr txBox="1"/>
          <p:nvPr/>
        </p:nvSpPr>
        <p:spPr>
          <a:xfrm>
            <a:off x="7363801" y="1541735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pic>
        <p:nvPicPr>
          <p:cNvPr id="39" name="กราฟิก 38" descr="Immunity ด้วยสีเติมแบบทึบ">
            <a:extLst>
              <a:ext uri="{FF2B5EF4-FFF2-40B4-BE49-F238E27FC236}">
                <a16:creationId xmlns:a16="http://schemas.microsoft.com/office/drawing/2014/main" id="{3663C7DB-06AD-812F-297F-59EE5EDD97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45600" y="4320207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ADF9CA68-33F7-C4F3-1256-6B61D24364A3}"/>
              </a:ext>
            </a:extLst>
          </p:cNvPr>
          <p:cNvSpPr txBox="1"/>
          <p:nvPr/>
        </p:nvSpPr>
        <p:spPr>
          <a:xfrm>
            <a:off x="10115257" y="4043515"/>
            <a:ext cx="17371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/>
              <a:t>การเข้ามาของ </a:t>
            </a:r>
            <a:r>
              <a:rPr lang="en-US" sz="3200"/>
              <a:t>iptables</a:t>
            </a: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38FA6CFA-A186-10AB-6B2D-C0169C48F720}"/>
              </a:ext>
            </a:extLst>
          </p:cNvPr>
          <p:cNvSpPr txBox="1"/>
          <p:nvPr/>
        </p:nvSpPr>
        <p:spPr>
          <a:xfrm>
            <a:off x="8314061" y="654424"/>
            <a:ext cx="353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C00000"/>
                </a:solidFill>
              </a:rPr>
              <a:t>จาก</a:t>
            </a:r>
            <a:r>
              <a:rPr lang="en-US" sz="4800" b="1">
                <a:solidFill>
                  <a:srgbClr val="C00000"/>
                </a:solidFill>
              </a:rPr>
              <a:t> Experiment1</a:t>
            </a:r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1E2C920E-6754-EA66-0B25-8A6DEE3876F6}"/>
              </a:ext>
            </a:extLst>
          </p:cNvPr>
          <p:cNvSpPr txBox="1"/>
          <p:nvPr/>
        </p:nvSpPr>
        <p:spPr>
          <a:xfrm>
            <a:off x="8314060" y="646189"/>
            <a:ext cx="353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C00000"/>
                </a:solidFill>
              </a:rPr>
              <a:t>จาก</a:t>
            </a:r>
            <a:r>
              <a:rPr lang="en-US" sz="4800" b="1">
                <a:solidFill>
                  <a:srgbClr val="C00000"/>
                </a:solidFill>
              </a:rPr>
              <a:t> Experiment3</a:t>
            </a:r>
          </a:p>
        </p:txBody>
      </p:sp>
    </p:spTree>
    <p:extLst>
      <p:ext uri="{BB962C8B-B14F-4D97-AF65-F5344CB8AC3E}">
        <p14:creationId xmlns:p14="http://schemas.microsoft.com/office/powerpoint/2010/main" val="336945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0" grpId="0"/>
      <p:bldP spid="42" grpId="0"/>
      <p:bldP spid="42" grpId="1"/>
      <p:bldP spid="4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08E8-6768-CFA0-9555-1D0FF437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79FB0A-FB06-2E6B-BBEF-26487C7177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65753"/>
            <a:ext cx="9820101" cy="851885"/>
          </a:xfrm>
        </p:spPr>
        <p:txBody>
          <a:bodyPr/>
          <a:lstStyle/>
          <a:p>
            <a:pPr algn="l"/>
            <a:r>
              <a:rPr lang="th-TH" b="1">
                <a:solidFill>
                  <a:srgbClr val="C00000"/>
                </a:solidFill>
              </a:rPr>
              <a:t>สรุป</a:t>
            </a:r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AB325969-BDF5-D8F0-525B-E215F265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" name="กราฟิก 5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B0AEB59B-702D-6008-4A4A-C59BB90F4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432" y="3477972"/>
            <a:ext cx="914400" cy="914400"/>
          </a:xfrm>
          <a:prstGeom prst="rect">
            <a:avLst/>
          </a:prstGeom>
        </p:spPr>
      </p:pic>
      <p:pic>
        <p:nvPicPr>
          <p:cNvPr id="7" name="กราฟิก 6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8E8F66FB-B322-6DCE-701E-61931D385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9937" y="4938342"/>
            <a:ext cx="1341783" cy="1341783"/>
          </a:xfrm>
          <a:prstGeom prst="rect">
            <a:avLst/>
          </a:prstGeom>
        </p:spPr>
      </p:pic>
      <p:pic>
        <p:nvPicPr>
          <p:cNvPr id="8" name="กราฟิก 7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3478155C-4018-D319-41AF-A560D3565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2299" y="3477972"/>
            <a:ext cx="914400" cy="914400"/>
          </a:xfrm>
          <a:prstGeom prst="rect">
            <a:avLst/>
          </a:prstGeom>
        </p:spPr>
      </p:pic>
      <p:pic>
        <p:nvPicPr>
          <p:cNvPr id="10" name="กราฟิก 9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689CD0C9-4E72-7F58-A627-58C22B1E9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699" y="2286684"/>
            <a:ext cx="914400" cy="914400"/>
          </a:xfrm>
          <a:prstGeom prst="rect">
            <a:avLst/>
          </a:prstGeom>
        </p:spPr>
      </p:pic>
      <p:pic>
        <p:nvPicPr>
          <p:cNvPr id="11" name="กราฟิก 10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74DF8DDC-CD25-6C56-C711-62940B3EE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47300" y="2260008"/>
            <a:ext cx="914400" cy="914400"/>
          </a:xfrm>
          <a:prstGeom prst="rect">
            <a:avLst/>
          </a:prstGeom>
        </p:spPr>
      </p:pic>
      <p:pic>
        <p:nvPicPr>
          <p:cNvPr id="13" name="กราฟิก 12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2F174D3D-8493-89D4-C81C-8C9DDD9BC3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6014" y="5437351"/>
            <a:ext cx="979147" cy="979147"/>
          </a:xfrm>
          <a:prstGeom prst="rect">
            <a:avLst/>
          </a:prstGeom>
        </p:spPr>
      </p:pic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48521B91-1B85-C71F-843A-106BC2D314D3}"/>
              </a:ext>
            </a:extLst>
          </p:cNvPr>
          <p:cNvCxnSpPr>
            <a:cxnSpLocks/>
          </p:cNvCxnSpPr>
          <p:nvPr/>
        </p:nvCxnSpPr>
        <p:spPr>
          <a:xfrm>
            <a:off x="3418822" y="2942667"/>
            <a:ext cx="5496339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กราฟิก 18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BBC24016-B5DC-C717-27E0-BD0876CB44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3166" y="2059053"/>
            <a:ext cx="914400" cy="914400"/>
          </a:xfrm>
          <a:prstGeom prst="rect">
            <a:avLst/>
          </a:prstGeom>
        </p:spPr>
      </p:pic>
      <p:pic>
        <p:nvPicPr>
          <p:cNvPr id="21" name="กราฟิก 20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A76BC46E-16BF-D8B7-FEAB-64D289E61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62299" y="1417638"/>
            <a:ext cx="914400" cy="914400"/>
          </a:xfrm>
          <a:prstGeom prst="rect">
            <a:avLst/>
          </a:prstGeom>
        </p:spPr>
      </p:pic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82BDD7CB-4F75-6879-742A-FFA98009E508}"/>
              </a:ext>
            </a:extLst>
          </p:cNvPr>
          <p:cNvCxnSpPr/>
          <p:nvPr/>
        </p:nvCxnSpPr>
        <p:spPr>
          <a:xfrm flipH="1" flipV="1">
            <a:off x="2439927" y="4392372"/>
            <a:ext cx="671133" cy="545970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A4E2DC9D-6855-523A-977A-A9F98FE689A6}"/>
              </a:ext>
            </a:extLst>
          </p:cNvPr>
          <p:cNvCxnSpPr>
            <a:cxnSpLocks/>
          </p:cNvCxnSpPr>
          <p:nvPr/>
        </p:nvCxnSpPr>
        <p:spPr>
          <a:xfrm flipV="1">
            <a:off x="3095481" y="4392372"/>
            <a:ext cx="769977" cy="545970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B70534F1-F9D0-00EE-BCFD-E4399CAC7526}"/>
              </a:ext>
            </a:extLst>
          </p:cNvPr>
          <p:cNvSpPr txBox="1"/>
          <p:nvPr/>
        </p:nvSpPr>
        <p:spPr>
          <a:xfrm>
            <a:off x="3607360" y="4637612"/>
            <a:ext cx="29970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/>
              <a:t>ส่งคำสั่ง </a:t>
            </a:r>
            <a:r>
              <a:rPr lang="en-US" sz="3200"/>
              <a:t>TCP Spoofed IP Attack</a:t>
            </a:r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C4E193EF-3ADA-5694-884B-BD84A0C33F7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219499" y="3174408"/>
            <a:ext cx="457200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A361072F-ADD3-C898-D621-4C1A9C3206FF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460479" y="3174408"/>
            <a:ext cx="533153" cy="303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619A40CE-29FE-2B65-320B-D14C90E5634F}"/>
              </a:ext>
            </a:extLst>
          </p:cNvPr>
          <p:cNvCxnSpPr>
            <a:cxnSpLocks/>
          </p:cNvCxnSpPr>
          <p:nvPr/>
        </p:nvCxnSpPr>
        <p:spPr>
          <a:xfrm>
            <a:off x="3845468" y="3080408"/>
            <a:ext cx="490969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08B1D7F6-B2E3-44D7-3AF1-B3C3F5D54F68}"/>
              </a:ext>
            </a:extLst>
          </p:cNvPr>
          <p:cNvCxnSpPr>
            <a:cxnSpLocks/>
          </p:cNvCxnSpPr>
          <p:nvPr/>
        </p:nvCxnSpPr>
        <p:spPr>
          <a:xfrm>
            <a:off x="8973940" y="3288148"/>
            <a:ext cx="0" cy="648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>
            <a:extLst>
              <a:ext uri="{FF2B5EF4-FFF2-40B4-BE49-F238E27FC236}">
                <a16:creationId xmlns:a16="http://schemas.microsoft.com/office/drawing/2014/main" id="{4B8AE8CF-F49A-E732-E8CB-5C3866056DBB}"/>
              </a:ext>
            </a:extLst>
          </p:cNvPr>
          <p:cNvCxnSpPr/>
          <p:nvPr/>
        </p:nvCxnSpPr>
        <p:spPr>
          <a:xfrm>
            <a:off x="2335696" y="2332038"/>
            <a:ext cx="341003" cy="411846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23BACAA6-146C-A5E4-BF2D-0149041C3A2B}"/>
              </a:ext>
            </a:extLst>
          </p:cNvPr>
          <p:cNvCxnSpPr>
            <a:cxnSpLocks/>
          </p:cNvCxnSpPr>
          <p:nvPr/>
        </p:nvCxnSpPr>
        <p:spPr>
          <a:xfrm>
            <a:off x="1870765" y="2717208"/>
            <a:ext cx="768636" cy="190634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>
            <a:extLst>
              <a:ext uri="{FF2B5EF4-FFF2-40B4-BE49-F238E27FC236}">
                <a16:creationId xmlns:a16="http://schemas.microsoft.com/office/drawing/2014/main" id="{C219539E-7B54-8104-D2E4-F1FA05C08737}"/>
              </a:ext>
            </a:extLst>
          </p:cNvPr>
          <p:cNvCxnSpPr>
            <a:cxnSpLocks/>
          </p:cNvCxnSpPr>
          <p:nvPr/>
        </p:nvCxnSpPr>
        <p:spPr>
          <a:xfrm>
            <a:off x="3845468" y="2782101"/>
            <a:ext cx="4807109" cy="0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3F43E70E-F121-8B6F-3912-EB6D54CAB2F0}"/>
              </a:ext>
            </a:extLst>
          </p:cNvPr>
          <p:cNvCxnSpPr>
            <a:cxnSpLocks/>
          </p:cNvCxnSpPr>
          <p:nvPr/>
        </p:nvCxnSpPr>
        <p:spPr>
          <a:xfrm>
            <a:off x="9446163" y="3303993"/>
            <a:ext cx="0" cy="588857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กราฟิก 40" descr="ปิด ด้วยสีเติมแบบทึบ">
            <a:extLst>
              <a:ext uri="{FF2B5EF4-FFF2-40B4-BE49-F238E27FC236}">
                <a16:creationId xmlns:a16="http://schemas.microsoft.com/office/drawing/2014/main" id="{A88442E7-4A0F-D0C2-0023-B8D4C7A3A8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4319" y="3250125"/>
            <a:ext cx="642725" cy="642725"/>
          </a:xfrm>
          <a:prstGeom prst="rect">
            <a:avLst/>
          </a:prstGeom>
        </p:spPr>
      </p:pic>
      <p:pic>
        <p:nvPicPr>
          <p:cNvPr id="4" name="Picture 2" descr="Ryu SDN Framework">
            <a:extLst>
              <a:ext uri="{FF2B5EF4-FFF2-40B4-BE49-F238E27FC236}">
                <a16:creationId xmlns:a16="http://schemas.microsoft.com/office/drawing/2014/main" id="{17D9AEB6-36E3-FD13-5772-D5B30D0DA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15" y="425159"/>
            <a:ext cx="1714552" cy="13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12D4F0BD-1CFC-E2C9-4270-24C91C61963F}"/>
              </a:ext>
            </a:extLst>
          </p:cNvPr>
          <p:cNvSpPr txBox="1"/>
          <p:nvPr/>
        </p:nvSpPr>
        <p:spPr>
          <a:xfrm>
            <a:off x="1891429" y="1597388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ping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37253163-9C27-2F62-916B-E653B5385CD9}"/>
              </a:ext>
            </a:extLst>
          </p:cNvPr>
          <p:cNvSpPr txBox="1"/>
          <p:nvPr/>
        </p:nvSpPr>
        <p:spPr>
          <a:xfrm>
            <a:off x="936375" y="2262743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HTTP</a:t>
            </a:r>
          </a:p>
        </p:txBody>
      </p:sp>
      <p:pic>
        <p:nvPicPr>
          <p:cNvPr id="15" name="Picture 8" descr="NGINX, Inc.">
            <a:extLst>
              <a:ext uri="{FF2B5EF4-FFF2-40B4-BE49-F238E27FC236}">
                <a16:creationId xmlns:a16="http://schemas.microsoft.com/office/drawing/2014/main" id="{52AC8022-521F-9941-41F0-ACA769CE9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085" y="3912253"/>
            <a:ext cx="1190959" cy="11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กราฟิก 16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D0B1311A-3F12-E558-3B3C-FCD7D46D96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5681" y="5437350"/>
            <a:ext cx="979147" cy="979147"/>
          </a:xfrm>
          <a:prstGeom prst="rect">
            <a:avLst/>
          </a:prstGeom>
        </p:spPr>
      </p:pic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4FB56D30-2BA4-311A-F0D9-1ECA848A4D77}"/>
              </a:ext>
            </a:extLst>
          </p:cNvPr>
          <p:cNvSpPr txBox="1"/>
          <p:nvPr/>
        </p:nvSpPr>
        <p:spPr>
          <a:xfrm>
            <a:off x="2885057" y="30505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AP1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3A2202C0-DFD5-0673-0025-C4202B0887F7}"/>
              </a:ext>
            </a:extLst>
          </p:cNvPr>
          <p:cNvSpPr txBox="1"/>
          <p:nvPr/>
        </p:nvSpPr>
        <p:spPr>
          <a:xfrm>
            <a:off x="8941853" y="29998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AP2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5653985F-06AC-D93A-78D5-88B32416D242}"/>
              </a:ext>
            </a:extLst>
          </p:cNvPr>
          <p:cNvSpPr txBox="1"/>
          <p:nvPr/>
        </p:nvSpPr>
        <p:spPr>
          <a:xfrm>
            <a:off x="939862" y="416153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Attacker1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1D8D4840-C0CD-8924-7BE3-1211C79C6AB2}"/>
              </a:ext>
            </a:extLst>
          </p:cNvPr>
          <p:cNvSpPr txBox="1"/>
          <p:nvPr/>
        </p:nvSpPr>
        <p:spPr>
          <a:xfrm>
            <a:off x="2568548" y="602659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Attacker0</a:t>
            </a: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6588B778-78C7-A290-25C7-EF32D5111DD3}"/>
              </a:ext>
            </a:extLst>
          </p:cNvPr>
          <p:cNvSpPr txBox="1"/>
          <p:nvPr/>
        </p:nvSpPr>
        <p:spPr>
          <a:xfrm>
            <a:off x="4243713" y="4168586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Attacker2</a:t>
            </a:r>
          </a:p>
        </p:txBody>
      </p: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361854FD-CE7C-F135-727B-586E547907AF}"/>
              </a:ext>
            </a:extLst>
          </p:cNvPr>
          <p:cNvCxnSpPr/>
          <p:nvPr/>
        </p:nvCxnSpPr>
        <p:spPr>
          <a:xfrm flipV="1">
            <a:off x="8425587" y="5063263"/>
            <a:ext cx="329572" cy="374087"/>
          </a:xfrm>
          <a:prstGeom prst="straightConnector1">
            <a:avLst/>
          </a:prstGeom>
          <a:ln>
            <a:solidFill>
              <a:srgbClr val="00008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475BFCFA-8570-ED16-9137-CFA5813A780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625683" y="5063263"/>
            <a:ext cx="329572" cy="374087"/>
          </a:xfrm>
          <a:prstGeom prst="straightConnector1">
            <a:avLst/>
          </a:prstGeom>
          <a:ln>
            <a:solidFill>
              <a:srgbClr val="00008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F7F7BF5F-3914-3F36-0A88-EA8321338BF0}"/>
              </a:ext>
            </a:extLst>
          </p:cNvPr>
          <p:cNvSpPr txBox="1"/>
          <p:nvPr/>
        </p:nvSpPr>
        <p:spPr>
          <a:xfrm>
            <a:off x="7093981" y="5696090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Backend1</a:t>
            </a: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D22572B9-AF93-5938-08B7-624DCF66B5E4}"/>
              </a:ext>
            </a:extLst>
          </p:cNvPr>
          <p:cNvSpPr txBox="1"/>
          <p:nvPr/>
        </p:nvSpPr>
        <p:spPr>
          <a:xfrm>
            <a:off x="10300866" y="5692147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EA358-EA3F-A2CF-2A17-32F741B8F805}"/>
              </a:ext>
            </a:extLst>
          </p:cNvPr>
          <p:cNvCxnSpPr>
            <a:cxnSpLocks/>
          </p:cNvCxnSpPr>
          <p:nvPr/>
        </p:nvCxnSpPr>
        <p:spPr>
          <a:xfrm flipH="1">
            <a:off x="3539206" y="1565010"/>
            <a:ext cx="1682678" cy="107935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9CBF66-BAAC-56BA-98A2-02C0FAFA02F9}"/>
              </a:ext>
            </a:extLst>
          </p:cNvPr>
          <p:cNvCxnSpPr>
            <a:cxnSpLocks/>
          </p:cNvCxnSpPr>
          <p:nvPr/>
        </p:nvCxnSpPr>
        <p:spPr>
          <a:xfrm>
            <a:off x="7105195" y="1594440"/>
            <a:ext cx="1738810" cy="102423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กราฟิก 38" descr="เครื่องหมายคำถาม ด้วยสีเติมแบบทึบ">
            <a:extLst>
              <a:ext uri="{FF2B5EF4-FFF2-40B4-BE49-F238E27FC236}">
                <a16:creationId xmlns:a16="http://schemas.microsoft.com/office/drawing/2014/main" id="{B8A684B3-0D40-2E65-2C2D-1DDCF5828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615964">
            <a:off x="9636618" y="3701601"/>
            <a:ext cx="711842" cy="711842"/>
          </a:xfrm>
          <a:prstGeom prst="rect">
            <a:avLst/>
          </a:prstGeom>
        </p:spPr>
      </p:pic>
      <p:sp>
        <p:nvSpPr>
          <p:cNvPr id="3" name="กล่องข้อความ 25">
            <a:extLst>
              <a:ext uri="{FF2B5EF4-FFF2-40B4-BE49-F238E27FC236}">
                <a16:creationId xmlns:a16="http://schemas.microsoft.com/office/drawing/2014/main" id="{B84553F5-3991-26F1-12B8-6E42C46894A8}"/>
              </a:ext>
            </a:extLst>
          </p:cNvPr>
          <p:cNvSpPr txBox="1"/>
          <p:nvPr/>
        </p:nvSpPr>
        <p:spPr>
          <a:xfrm>
            <a:off x="3734903" y="1485111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sp>
        <p:nvSpPr>
          <p:cNvPr id="28" name="กล่องข้อความ 25">
            <a:extLst>
              <a:ext uri="{FF2B5EF4-FFF2-40B4-BE49-F238E27FC236}">
                <a16:creationId xmlns:a16="http://schemas.microsoft.com/office/drawing/2014/main" id="{3AD57596-1C86-BB3F-86B9-D0A190056FD3}"/>
              </a:ext>
            </a:extLst>
          </p:cNvPr>
          <p:cNvSpPr txBox="1"/>
          <p:nvPr/>
        </p:nvSpPr>
        <p:spPr>
          <a:xfrm>
            <a:off x="7363801" y="1541735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7889A736-E501-8CF5-BE08-5E9B9D435772}"/>
              </a:ext>
            </a:extLst>
          </p:cNvPr>
          <p:cNvSpPr/>
          <p:nvPr/>
        </p:nvSpPr>
        <p:spPr>
          <a:xfrm rot="3492791">
            <a:off x="4261001" y="1446099"/>
            <a:ext cx="906361" cy="1240680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กล่องข้อความ 25">
            <a:extLst>
              <a:ext uri="{FF2B5EF4-FFF2-40B4-BE49-F238E27FC236}">
                <a16:creationId xmlns:a16="http://schemas.microsoft.com/office/drawing/2014/main" id="{F574EA43-9B46-65CF-5FEE-151CD3B40BA1}"/>
              </a:ext>
            </a:extLst>
          </p:cNvPr>
          <p:cNvSpPr txBox="1"/>
          <p:nvPr/>
        </p:nvSpPr>
        <p:spPr>
          <a:xfrm>
            <a:off x="4820504" y="2181300"/>
            <a:ext cx="2747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action </a:t>
            </a:r>
            <a:r>
              <a:rPr lang="th-TH" sz="2400"/>
              <a:t>เพื่อกำจัดภัยคุกคาม</a:t>
            </a:r>
            <a:r>
              <a:rPr lang="en-US" sz="2400"/>
              <a:t> </a:t>
            </a:r>
          </a:p>
        </p:txBody>
      </p:sp>
      <p:pic>
        <p:nvPicPr>
          <p:cNvPr id="34" name="กราฟิก 33" descr="Immunity ด้วยสีเติมแบบทึบ">
            <a:extLst>
              <a:ext uri="{FF2B5EF4-FFF2-40B4-BE49-F238E27FC236}">
                <a16:creationId xmlns:a16="http://schemas.microsoft.com/office/drawing/2014/main" id="{E390B6DE-EF76-6CC7-914E-A0CA045319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45600" y="4320207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FD6B936C-36D2-6940-AA99-1FDC3A7538CE}"/>
              </a:ext>
            </a:extLst>
          </p:cNvPr>
          <p:cNvSpPr txBox="1"/>
          <p:nvPr/>
        </p:nvSpPr>
        <p:spPr>
          <a:xfrm>
            <a:off x="9905441" y="2374284"/>
            <a:ext cx="21100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Server </a:t>
            </a:r>
            <a:r>
              <a:rPr lang="th-TH" sz="3200"/>
              <a:t>ไม่สามารถตรวจจับการโจมตีได้</a:t>
            </a:r>
            <a:endParaRPr lang="en-US" sz="3200"/>
          </a:p>
        </p:txBody>
      </p:sp>
      <p:pic>
        <p:nvPicPr>
          <p:cNvPr id="42" name="กราฟิก 41" descr="Immunity ด้วยสีเติมแบบทึบ">
            <a:extLst>
              <a:ext uri="{FF2B5EF4-FFF2-40B4-BE49-F238E27FC236}">
                <a16:creationId xmlns:a16="http://schemas.microsoft.com/office/drawing/2014/main" id="{B2E53BF1-11DC-5D6E-0E90-BF3D4C618C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39465" y="1073219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A0FE8965-CD70-6148-F935-DA82F70DC875}"/>
              </a:ext>
            </a:extLst>
          </p:cNvPr>
          <p:cNvSpPr txBox="1"/>
          <p:nvPr/>
        </p:nvSpPr>
        <p:spPr>
          <a:xfrm>
            <a:off x="4522974" y="3061171"/>
            <a:ext cx="3694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Block packet from IP Botnet</a:t>
            </a:r>
          </a:p>
        </p:txBody>
      </p:sp>
      <p:sp>
        <p:nvSpPr>
          <p:cNvPr id="49" name="กล่องข้อความ 48">
            <a:extLst>
              <a:ext uri="{FF2B5EF4-FFF2-40B4-BE49-F238E27FC236}">
                <a16:creationId xmlns:a16="http://schemas.microsoft.com/office/drawing/2014/main" id="{D42A2B21-A023-3FAB-1263-7C69CE884BC6}"/>
              </a:ext>
            </a:extLst>
          </p:cNvPr>
          <p:cNvSpPr txBox="1"/>
          <p:nvPr/>
        </p:nvSpPr>
        <p:spPr>
          <a:xfrm>
            <a:off x="8314060" y="646189"/>
            <a:ext cx="353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C00000"/>
                </a:solidFill>
              </a:rPr>
              <a:t>จาก</a:t>
            </a:r>
            <a:r>
              <a:rPr lang="en-US" sz="4800" b="1">
                <a:solidFill>
                  <a:srgbClr val="C00000"/>
                </a:solidFill>
              </a:rPr>
              <a:t> Experiment3</a:t>
            </a: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793BBC59-CEF5-4F70-310D-4CEAC9C4E25B}"/>
              </a:ext>
            </a:extLst>
          </p:cNvPr>
          <p:cNvSpPr txBox="1"/>
          <p:nvPr/>
        </p:nvSpPr>
        <p:spPr>
          <a:xfrm>
            <a:off x="8054018" y="651189"/>
            <a:ext cx="3798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C00000"/>
                </a:solidFill>
              </a:rPr>
              <a:t>จาก</a:t>
            </a:r>
            <a:r>
              <a:rPr lang="en-US" sz="4800" b="1">
                <a:solidFill>
                  <a:srgbClr val="C00000"/>
                </a:solidFill>
              </a:rPr>
              <a:t> Experiment2,4</a:t>
            </a:r>
          </a:p>
        </p:txBody>
      </p:sp>
    </p:spTree>
    <p:extLst>
      <p:ext uri="{BB962C8B-B14F-4D97-AF65-F5344CB8AC3E}">
        <p14:creationId xmlns:p14="http://schemas.microsoft.com/office/powerpoint/2010/main" val="133942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09076 0.0886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4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51" grpId="1" animBg="1"/>
      <p:bldP spid="52" grpId="0"/>
      <p:bldP spid="40" grpId="0"/>
      <p:bldP spid="47" grpId="0"/>
      <p:bldP spid="49" grpId="0"/>
      <p:bldP spid="49" grpId="1"/>
      <p:bldP spid="5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D3299-D734-4E0C-A2F9-01CE089F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D71B4F0-B3FF-3B6A-D02D-D1D14C7F4E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65753"/>
            <a:ext cx="9820101" cy="851885"/>
          </a:xfrm>
        </p:spPr>
        <p:txBody>
          <a:bodyPr/>
          <a:lstStyle/>
          <a:p>
            <a:pPr algn="l"/>
            <a:r>
              <a:rPr lang="th-TH" b="1">
                <a:solidFill>
                  <a:srgbClr val="C00000"/>
                </a:solidFill>
              </a:rPr>
              <a:t>สรุป</a:t>
            </a:r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24685B01-7573-15DF-476F-2F28E8AB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6" name="กราฟิก 5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E83D1CC4-570A-D496-C8BE-4D202ACB5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432" y="3477972"/>
            <a:ext cx="914400" cy="914400"/>
          </a:xfrm>
          <a:prstGeom prst="rect">
            <a:avLst/>
          </a:prstGeom>
        </p:spPr>
      </p:pic>
      <p:pic>
        <p:nvPicPr>
          <p:cNvPr id="7" name="กราฟิก 6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145A8295-B610-450E-AAE5-7C0441D99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9937" y="4938342"/>
            <a:ext cx="1341783" cy="1341783"/>
          </a:xfrm>
          <a:prstGeom prst="rect">
            <a:avLst/>
          </a:prstGeom>
        </p:spPr>
      </p:pic>
      <p:pic>
        <p:nvPicPr>
          <p:cNvPr id="8" name="กราฟิก 7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F075A464-FDC3-AE06-1761-57D061562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2299" y="3477972"/>
            <a:ext cx="914400" cy="914400"/>
          </a:xfrm>
          <a:prstGeom prst="rect">
            <a:avLst/>
          </a:prstGeom>
        </p:spPr>
      </p:pic>
      <p:pic>
        <p:nvPicPr>
          <p:cNvPr id="10" name="กราฟิก 9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42AB4AF9-179A-3EF6-2DFC-A5A265160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699" y="2286684"/>
            <a:ext cx="914400" cy="914400"/>
          </a:xfrm>
          <a:prstGeom prst="rect">
            <a:avLst/>
          </a:prstGeom>
        </p:spPr>
      </p:pic>
      <p:pic>
        <p:nvPicPr>
          <p:cNvPr id="11" name="กราฟิก 10" descr="เราเตอร์แบบไร้สาย เส้นกรอบ">
            <a:extLst>
              <a:ext uri="{FF2B5EF4-FFF2-40B4-BE49-F238E27FC236}">
                <a16:creationId xmlns:a16="http://schemas.microsoft.com/office/drawing/2014/main" id="{21E9FB6A-CE46-33D9-23B0-964569A5A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47300" y="2260008"/>
            <a:ext cx="914400" cy="914400"/>
          </a:xfrm>
          <a:prstGeom prst="rect">
            <a:avLst/>
          </a:prstGeom>
        </p:spPr>
      </p:pic>
      <p:pic>
        <p:nvPicPr>
          <p:cNvPr id="13" name="กราฟิก 12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7F03607B-ABF4-2036-EA90-F2950E5B8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6014" y="5437351"/>
            <a:ext cx="979147" cy="979147"/>
          </a:xfrm>
          <a:prstGeom prst="rect">
            <a:avLst/>
          </a:prstGeom>
        </p:spPr>
      </p:pic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F56982EC-614E-CE1E-58CE-AD96F72B4CE0}"/>
              </a:ext>
            </a:extLst>
          </p:cNvPr>
          <p:cNvCxnSpPr>
            <a:cxnSpLocks/>
          </p:cNvCxnSpPr>
          <p:nvPr/>
        </p:nvCxnSpPr>
        <p:spPr>
          <a:xfrm>
            <a:off x="3418822" y="2942667"/>
            <a:ext cx="5496339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กราฟิก 18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BFC22167-86E9-F0CD-3CCD-C82440308C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3166" y="2059053"/>
            <a:ext cx="914400" cy="914400"/>
          </a:xfrm>
          <a:prstGeom prst="rect">
            <a:avLst/>
          </a:prstGeom>
        </p:spPr>
      </p:pic>
      <p:pic>
        <p:nvPicPr>
          <p:cNvPr id="21" name="กราฟิก 20" descr="มอนิเตอร์ ด้วยสีเติมแบบทึบ">
            <a:extLst>
              <a:ext uri="{FF2B5EF4-FFF2-40B4-BE49-F238E27FC236}">
                <a16:creationId xmlns:a16="http://schemas.microsoft.com/office/drawing/2014/main" id="{13BC2ED3-9DB4-C052-9D4B-75FB619AC1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62299" y="1417638"/>
            <a:ext cx="914400" cy="914400"/>
          </a:xfrm>
          <a:prstGeom prst="rect">
            <a:avLst/>
          </a:prstGeom>
        </p:spPr>
      </p:pic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44A90986-6A55-A931-0274-C17C8334D874}"/>
              </a:ext>
            </a:extLst>
          </p:cNvPr>
          <p:cNvCxnSpPr/>
          <p:nvPr/>
        </p:nvCxnSpPr>
        <p:spPr>
          <a:xfrm flipH="1" flipV="1">
            <a:off x="2419937" y="4392372"/>
            <a:ext cx="671133" cy="545970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67B73834-8E02-5778-73F4-137040DAC5EB}"/>
              </a:ext>
            </a:extLst>
          </p:cNvPr>
          <p:cNvCxnSpPr>
            <a:cxnSpLocks/>
          </p:cNvCxnSpPr>
          <p:nvPr/>
        </p:nvCxnSpPr>
        <p:spPr>
          <a:xfrm flipV="1">
            <a:off x="3075491" y="4392372"/>
            <a:ext cx="769977" cy="545970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9A6FB89-7FA6-4ACE-7F33-65A10436CDD2}"/>
              </a:ext>
            </a:extLst>
          </p:cNvPr>
          <p:cNvSpPr txBox="1"/>
          <p:nvPr/>
        </p:nvSpPr>
        <p:spPr>
          <a:xfrm>
            <a:off x="3607360" y="4637612"/>
            <a:ext cx="299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/>
              <a:t>ส่งคำสั่ง </a:t>
            </a:r>
            <a:r>
              <a:rPr lang="en-US" sz="3200"/>
              <a:t>Move to AP2</a:t>
            </a:r>
          </a:p>
        </p:txBody>
      </p: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C7ADBACC-FD5D-DB2A-16FB-1412D79CCD6D}"/>
              </a:ext>
            </a:extLst>
          </p:cNvPr>
          <p:cNvCxnSpPr>
            <a:cxnSpLocks/>
          </p:cNvCxnSpPr>
          <p:nvPr/>
        </p:nvCxnSpPr>
        <p:spPr>
          <a:xfrm flipH="1">
            <a:off x="9200999" y="1926480"/>
            <a:ext cx="72969" cy="3731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2B036593-255D-2561-72B1-7A509F34EBDA}"/>
              </a:ext>
            </a:extLst>
          </p:cNvPr>
          <p:cNvCxnSpPr>
            <a:cxnSpLocks/>
          </p:cNvCxnSpPr>
          <p:nvPr/>
        </p:nvCxnSpPr>
        <p:spPr>
          <a:xfrm flipH="1" flipV="1">
            <a:off x="9658939" y="2572626"/>
            <a:ext cx="635743" cy="2094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45C3826D-79DA-6D2E-8408-D34F360B0750}"/>
              </a:ext>
            </a:extLst>
          </p:cNvPr>
          <p:cNvCxnSpPr>
            <a:cxnSpLocks/>
          </p:cNvCxnSpPr>
          <p:nvPr/>
        </p:nvCxnSpPr>
        <p:spPr>
          <a:xfrm>
            <a:off x="8973940" y="3288148"/>
            <a:ext cx="0" cy="648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>
            <a:extLst>
              <a:ext uri="{FF2B5EF4-FFF2-40B4-BE49-F238E27FC236}">
                <a16:creationId xmlns:a16="http://schemas.microsoft.com/office/drawing/2014/main" id="{2813554B-BC7D-E70A-7F93-C376B81E63B3}"/>
              </a:ext>
            </a:extLst>
          </p:cNvPr>
          <p:cNvCxnSpPr/>
          <p:nvPr/>
        </p:nvCxnSpPr>
        <p:spPr>
          <a:xfrm>
            <a:off x="2335696" y="2332038"/>
            <a:ext cx="341003" cy="411846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>
            <a:extLst>
              <a:ext uri="{FF2B5EF4-FFF2-40B4-BE49-F238E27FC236}">
                <a16:creationId xmlns:a16="http://schemas.microsoft.com/office/drawing/2014/main" id="{B07255E2-662E-DADF-6519-004255A67424}"/>
              </a:ext>
            </a:extLst>
          </p:cNvPr>
          <p:cNvCxnSpPr>
            <a:cxnSpLocks/>
          </p:cNvCxnSpPr>
          <p:nvPr/>
        </p:nvCxnSpPr>
        <p:spPr>
          <a:xfrm>
            <a:off x="1850775" y="2717208"/>
            <a:ext cx="768636" cy="190634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>
            <a:extLst>
              <a:ext uri="{FF2B5EF4-FFF2-40B4-BE49-F238E27FC236}">
                <a16:creationId xmlns:a16="http://schemas.microsoft.com/office/drawing/2014/main" id="{0326753F-3DA1-2931-6D03-CA04D71662F1}"/>
              </a:ext>
            </a:extLst>
          </p:cNvPr>
          <p:cNvCxnSpPr>
            <a:cxnSpLocks/>
          </p:cNvCxnSpPr>
          <p:nvPr/>
        </p:nvCxnSpPr>
        <p:spPr>
          <a:xfrm>
            <a:off x="3845468" y="2782101"/>
            <a:ext cx="4807109" cy="0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3731E716-02C1-B8AF-833E-96EFF6F5A164}"/>
              </a:ext>
            </a:extLst>
          </p:cNvPr>
          <p:cNvCxnSpPr>
            <a:cxnSpLocks/>
          </p:cNvCxnSpPr>
          <p:nvPr/>
        </p:nvCxnSpPr>
        <p:spPr>
          <a:xfrm>
            <a:off x="9446163" y="3303993"/>
            <a:ext cx="0" cy="588857"/>
          </a:xfrm>
          <a:prstGeom prst="straightConnector1">
            <a:avLst/>
          </a:prstGeom>
          <a:ln>
            <a:solidFill>
              <a:srgbClr val="00008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กราฟิก 40" descr="ปิด ด้วยสีเติมแบบทึบ">
            <a:extLst>
              <a:ext uri="{FF2B5EF4-FFF2-40B4-BE49-F238E27FC236}">
                <a16:creationId xmlns:a16="http://schemas.microsoft.com/office/drawing/2014/main" id="{F6FCBF32-1B71-6623-AB93-40E7C53D0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4319" y="3250125"/>
            <a:ext cx="642725" cy="642725"/>
          </a:xfrm>
          <a:prstGeom prst="rect">
            <a:avLst/>
          </a:prstGeom>
        </p:spPr>
      </p:pic>
      <p:pic>
        <p:nvPicPr>
          <p:cNvPr id="4" name="Picture 2" descr="Ryu SDN Framework">
            <a:extLst>
              <a:ext uri="{FF2B5EF4-FFF2-40B4-BE49-F238E27FC236}">
                <a16:creationId xmlns:a16="http://schemas.microsoft.com/office/drawing/2014/main" id="{4ECCE9F9-14C3-4FB7-1395-CB65BF0C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15" y="425159"/>
            <a:ext cx="1714552" cy="13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5589722D-62F4-1C6F-20A6-8F427728A3CA}"/>
              </a:ext>
            </a:extLst>
          </p:cNvPr>
          <p:cNvSpPr txBox="1"/>
          <p:nvPr/>
        </p:nvSpPr>
        <p:spPr>
          <a:xfrm>
            <a:off x="1891429" y="1597388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ping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4D04C215-3381-42FC-8AF6-8A38A4C965B9}"/>
              </a:ext>
            </a:extLst>
          </p:cNvPr>
          <p:cNvSpPr txBox="1"/>
          <p:nvPr/>
        </p:nvSpPr>
        <p:spPr>
          <a:xfrm>
            <a:off x="936375" y="2262743"/>
            <a:ext cx="72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HTTP</a:t>
            </a:r>
          </a:p>
        </p:txBody>
      </p:sp>
      <p:pic>
        <p:nvPicPr>
          <p:cNvPr id="15" name="Picture 8" descr="NGINX, Inc.">
            <a:extLst>
              <a:ext uri="{FF2B5EF4-FFF2-40B4-BE49-F238E27FC236}">
                <a16:creationId xmlns:a16="http://schemas.microsoft.com/office/drawing/2014/main" id="{E287B67D-30A6-1B16-1165-8C9B942A1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085" y="3912253"/>
            <a:ext cx="1190959" cy="11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กราฟิก 16" descr="ฐานข้อมูล ด้วยสีเติมแบบทึบ">
            <a:extLst>
              <a:ext uri="{FF2B5EF4-FFF2-40B4-BE49-F238E27FC236}">
                <a16:creationId xmlns:a16="http://schemas.microsoft.com/office/drawing/2014/main" id="{6ADD5E07-AD18-6D2E-8DFA-64079D693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5681" y="5437350"/>
            <a:ext cx="979147" cy="979147"/>
          </a:xfrm>
          <a:prstGeom prst="rect">
            <a:avLst/>
          </a:prstGeom>
        </p:spPr>
      </p:pic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15B84F0A-C769-CFD1-2CBC-3D1A2FB43A91}"/>
              </a:ext>
            </a:extLst>
          </p:cNvPr>
          <p:cNvSpPr txBox="1"/>
          <p:nvPr/>
        </p:nvSpPr>
        <p:spPr>
          <a:xfrm>
            <a:off x="2885057" y="30505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AP1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846936C5-80C6-CFD9-5DFC-B204F8434000}"/>
              </a:ext>
            </a:extLst>
          </p:cNvPr>
          <p:cNvSpPr txBox="1"/>
          <p:nvPr/>
        </p:nvSpPr>
        <p:spPr>
          <a:xfrm>
            <a:off x="8941853" y="2999889"/>
            <a:ext cx="53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AP2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9C0EC735-FABE-D51B-2621-2128CAB9D2AA}"/>
              </a:ext>
            </a:extLst>
          </p:cNvPr>
          <p:cNvSpPr txBox="1"/>
          <p:nvPr/>
        </p:nvSpPr>
        <p:spPr>
          <a:xfrm>
            <a:off x="939862" y="416153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Attacker1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4C295B92-8604-528B-0515-55351C189BCD}"/>
              </a:ext>
            </a:extLst>
          </p:cNvPr>
          <p:cNvSpPr txBox="1"/>
          <p:nvPr/>
        </p:nvSpPr>
        <p:spPr>
          <a:xfrm>
            <a:off x="2568548" y="6026599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Attacker0</a:t>
            </a: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C9FAAFE5-B6B3-F0F0-9568-AB0D49DD57A2}"/>
              </a:ext>
            </a:extLst>
          </p:cNvPr>
          <p:cNvSpPr txBox="1"/>
          <p:nvPr/>
        </p:nvSpPr>
        <p:spPr>
          <a:xfrm>
            <a:off x="4243713" y="4168586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Attacker2</a:t>
            </a:r>
          </a:p>
        </p:txBody>
      </p: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22D4D7BD-AB5C-B91C-0821-3B6A8D68399A}"/>
              </a:ext>
            </a:extLst>
          </p:cNvPr>
          <p:cNvCxnSpPr/>
          <p:nvPr/>
        </p:nvCxnSpPr>
        <p:spPr>
          <a:xfrm flipV="1">
            <a:off x="8425587" y="5063263"/>
            <a:ext cx="329572" cy="374087"/>
          </a:xfrm>
          <a:prstGeom prst="straightConnector1">
            <a:avLst/>
          </a:prstGeom>
          <a:ln>
            <a:solidFill>
              <a:srgbClr val="00008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468DE0A7-624C-0BF6-1E8D-BEC35E30D6D3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625683" y="5063263"/>
            <a:ext cx="329572" cy="374087"/>
          </a:xfrm>
          <a:prstGeom prst="straightConnector1">
            <a:avLst/>
          </a:prstGeom>
          <a:ln>
            <a:solidFill>
              <a:srgbClr val="00008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CBB8C478-C518-0C11-5669-D258A2B0D97C}"/>
              </a:ext>
            </a:extLst>
          </p:cNvPr>
          <p:cNvSpPr txBox="1"/>
          <p:nvPr/>
        </p:nvSpPr>
        <p:spPr>
          <a:xfrm>
            <a:off x="7093981" y="5696090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Backend1</a:t>
            </a: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F150522E-ED40-2A82-CCDA-69527A81F358}"/>
              </a:ext>
            </a:extLst>
          </p:cNvPr>
          <p:cNvSpPr txBox="1"/>
          <p:nvPr/>
        </p:nvSpPr>
        <p:spPr>
          <a:xfrm>
            <a:off x="10300866" y="5692147"/>
            <a:ext cx="111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Backend2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E81DE-F17A-A036-3552-1302114B42AF}"/>
              </a:ext>
            </a:extLst>
          </p:cNvPr>
          <p:cNvCxnSpPr>
            <a:cxnSpLocks/>
          </p:cNvCxnSpPr>
          <p:nvPr/>
        </p:nvCxnSpPr>
        <p:spPr>
          <a:xfrm flipH="1">
            <a:off x="3539206" y="1565010"/>
            <a:ext cx="1682678" cy="107935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EE3474-07BD-F5EA-F9F0-C069BFDDBEE2}"/>
              </a:ext>
            </a:extLst>
          </p:cNvPr>
          <p:cNvCxnSpPr>
            <a:cxnSpLocks/>
          </p:cNvCxnSpPr>
          <p:nvPr/>
        </p:nvCxnSpPr>
        <p:spPr>
          <a:xfrm>
            <a:off x="7105195" y="1594440"/>
            <a:ext cx="1738810" cy="102423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กราฟิก 38" descr="เครื่องหมายคำถาม ด้วยสีเติมแบบทึบ">
            <a:extLst>
              <a:ext uri="{FF2B5EF4-FFF2-40B4-BE49-F238E27FC236}">
                <a16:creationId xmlns:a16="http://schemas.microsoft.com/office/drawing/2014/main" id="{28B39D35-C85B-0E46-E158-726DE62704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263358">
            <a:off x="9666076" y="3753036"/>
            <a:ext cx="711842" cy="711842"/>
          </a:xfrm>
          <a:prstGeom prst="rect">
            <a:avLst/>
          </a:prstGeom>
        </p:spPr>
      </p:pic>
      <p:sp>
        <p:nvSpPr>
          <p:cNvPr id="3" name="กล่องข้อความ 25">
            <a:extLst>
              <a:ext uri="{FF2B5EF4-FFF2-40B4-BE49-F238E27FC236}">
                <a16:creationId xmlns:a16="http://schemas.microsoft.com/office/drawing/2014/main" id="{AAC22ABB-F598-E491-BEAD-D5CE9AE289B6}"/>
              </a:ext>
            </a:extLst>
          </p:cNvPr>
          <p:cNvSpPr txBox="1"/>
          <p:nvPr/>
        </p:nvSpPr>
        <p:spPr>
          <a:xfrm>
            <a:off x="3807464" y="1541834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sp>
        <p:nvSpPr>
          <p:cNvPr id="28" name="กล่องข้อความ 25">
            <a:extLst>
              <a:ext uri="{FF2B5EF4-FFF2-40B4-BE49-F238E27FC236}">
                <a16:creationId xmlns:a16="http://schemas.microsoft.com/office/drawing/2014/main" id="{C9C5D6D6-BCD5-8161-FB21-CE3A8AE82765}"/>
              </a:ext>
            </a:extLst>
          </p:cNvPr>
          <p:cNvSpPr txBox="1"/>
          <p:nvPr/>
        </p:nvSpPr>
        <p:spPr>
          <a:xfrm>
            <a:off x="7363801" y="1541735"/>
            <a:ext cx="12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/>
              <a:t>ส่ง </a:t>
            </a:r>
            <a:r>
              <a:rPr lang="en-US" sz="2400"/>
              <a:t>Rule</a:t>
            </a:r>
          </a:p>
        </p:txBody>
      </p:sp>
      <p:pic>
        <p:nvPicPr>
          <p:cNvPr id="59" name="กราฟิก 58" descr="เครื่องหมายคำถาม ด้วยสีเติมแบบทึบ">
            <a:extLst>
              <a:ext uri="{FF2B5EF4-FFF2-40B4-BE49-F238E27FC236}">
                <a16:creationId xmlns:a16="http://schemas.microsoft.com/office/drawing/2014/main" id="{A8465621-F6BD-3DC5-845F-7FA14B0E78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180481">
            <a:off x="5311789" y="123619"/>
            <a:ext cx="711842" cy="711842"/>
          </a:xfrm>
          <a:prstGeom prst="rect">
            <a:avLst/>
          </a:prstGeom>
        </p:spPr>
      </p:pic>
      <p:pic>
        <p:nvPicPr>
          <p:cNvPr id="34" name="กราฟิก 33" descr="Immunity ด้วยสีเติมแบบทึบ">
            <a:extLst>
              <a:ext uri="{FF2B5EF4-FFF2-40B4-BE49-F238E27FC236}">
                <a16:creationId xmlns:a16="http://schemas.microsoft.com/office/drawing/2014/main" id="{C5D3E207-9236-C347-C576-A77B159F01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96184" y="4307987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5" name="กราฟิก 34" descr="Immunity ด้วยสีเติมแบบทึบ">
            <a:extLst>
              <a:ext uri="{FF2B5EF4-FFF2-40B4-BE49-F238E27FC236}">
                <a16:creationId xmlns:a16="http://schemas.microsoft.com/office/drawing/2014/main" id="{9875A609-C4B2-83D0-0C68-5CAAD9DA3C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12852" y="1090582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73F1C91E-D17E-2DA9-9C0B-D872FDE10D06}"/>
              </a:ext>
            </a:extLst>
          </p:cNvPr>
          <p:cNvSpPr txBox="1"/>
          <p:nvPr/>
        </p:nvSpPr>
        <p:spPr>
          <a:xfrm>
            <a:off x="10260305" y="4015006"/>
            <a:ext cx="21100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Server </a:t>
            </a:r>
            <a:r>
              <a:rPr lang="th-TH" sz="3200"/>
              <a:t>ไม่สามารถตรวจจับการโจมตีได้</a:t>
            </a:r>
            <a:endParaRPr lang="en-US" sz="3200"/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15DE1E1A-597E-2986-46AD-A46B89DC5BA3}"/>
              </a:ext>
            </a:extLst>
          </p:cNvPr>
          <p:cNvSpPr txBox="1"/>
          <p:nvPr/>
        </p:nvSpPr>
        <p:spPr>
          <a:xfrm>
            <a:off x="1723414" y="565211"/>
            <a:ext cx="424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SDN </a:t>
            </a:r>
            <a:r>
              <a:rPr lang="th-TH" sz="3200"/>
              <a:t>ไม่สามารถตรวจจับการโจมตีได้</a:t>
            </a:r>
            <a:endParaRPr lang="en-US" sz="3200"/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8C1F09A4-7589-2D2D-479C-42672E89B3E7}"/>
              </a:ext>
            </a:extLst>
          </p:cNvPr>
          <p:cNvSpPr txBox="1"/>
          <p:nvPr/>
        </p:nvSpPr>
        <p:spPr>
          <a:xfrm>
            <a:off x="8314060" y="646189"/>
            <a:ext cx="353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>
                <a:solidFill>
                  <a:srgbClr val="C00000"/>
                </a:solidFill>
              </a:rPr>
              <a:t>จาก</a:t>
            </a:r>
            <a:r>
              <a:rPr lang="en-US" sz="4800" b="1">
                <a:solidFill>
                  <a:srgbClr val="C00000"/>
                </a:solidFill>
              </a:rPr>
              <a:t> Experiment5</a:t>
            </a:r>
          </a:p>
        </p:txBody>
      </p:sp>
    </p:spTree>
    <p:extLst>
      <p:ext uri="{BB962C8B-B14F-4D97-AF65-F5344CB8AC3E}">
        <p14:creationId xmlns:p14="http://schemas.microsoft.com/office/powerpoint/2010/main" val="16394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0.58138 -0.3414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-1708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67994 -0.3270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97" y="-1636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5556 -0.1437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73" y="-71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81481E-6 L 0.52917 -0.1298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58" y="-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2" grpId="0"/>
      <p:bldP spid="26" grpId="0"/>
      <p:bldP spid="40" grpId="0"/>
      <p:bldP spid="42" grpId="0"/>
      <p:bldP spid="4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B344B-8352-284B-B8C8-FD66C15F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BA606B-CCE3-C72B-598F-53A7D4F67028}"/>
              </a:ext>
            </a:extLst>
          </p:cNvPr>
          <p:cNvSpPr txBox="1"/>
          <p:nvPr/>
        </p:nvSpPr>
        <p:spPr>
          <a:xfrm>
            <a:off x="984612" y="2201110"/>
            <a:ext cx="10222775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600" b="1">
                <a:solidFill>
                  <a:srgbClr val="C00000"/>
                </a:solidFill>
              </a:rPr>
              <a:t>Q&amp;A</a:t>
            </a:r>
            <a:r>
              <a:rPr lang="en-US" sz="6600">
                <a:solidFill>
                  <a:srgbClr val="000000"/>
                </a:solidFill>
              </a:rPr>
              <a:t>​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2421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6">
      <a:dk1>
        <a:srgbClr val="171717"/>
      </a:dk1>
      <a:lt1>
        <a:sysClr val="window" lastClr="FFFFFF"/>
      </a:lt1>
      <a:dk2>
        <a:srgbClr val="171717"/>
      </a:dk2>
      <a:lt2>
        <a:srgbClr val="E8E8E8"/>
      </a:lt2>
      <a:accent1>
        <a:srgbClr val="FFFF00"/>
      </a:accent1>
      <a:accent2>
        <a:srgbClr val="FFC000"/>
      </a:accent2>
      <a:accent3>
        <a:srgbClr val="FF0000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419ACD2BAAB24D9D2006D684749ECD" ma:contentTypeVersion="16" ma:contentTypeDescription="Create a new document." ma:contentTypeScope="" ma:versionID="37613359c3f1a4072c9fdacd0a17f1d9">
  <xsd:schema xmlns:xsd="http://www.w3.org/2001/XMLSchema" xmlns:xs="http://www.w3.org/2001/XMLSchema" xmlns:p="http://schemas.microsoft.com/office/2006/metadata/properties" xmlns:ns3="2569155c-0b4f-44b0-b1d0-a1497b0f3c10" xmlns:ns4="208972c2-dcd4-4308-97e4-d3672b1b9ec4" targetNamespace="http://schemas.microsoft.com/office/2006/metadata/properties" ma:root="true" ma:fieldsID="d1519c13e3eac0d0480b0d7eb881c819" ns3:_="" ns4:_="">
    <xsd:import namespace="2569155c-0b4f-44b0-b1d0-a1497b0f3c10"/>
    <xsd:import namespace="208972c2-dcd4-4308-97e4-d3672b1b9e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69155c-0b4f-44b0-b1d0-a1497b0f3c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972c2-dcd4-4308-97e4-d3672b1b9ec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569155c-0b4f-44b0-b1d0-a1497b0f3c1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7F6405-F2A3-4E48-99A4-7A55EBDAC8F6}">
  <ds:schemaRefs>
    <ds:schemaRef ds:uri="208972c2-dcd4-4308-97e4-d3672b1b9ec4"/>
    <ds:schemaRef ds:uri="2569155c-0b4f-44b0-b1d0-a1497b0f3c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5A180FB-5E54-4BB5-8AC3-D0F43D15FA89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208972c2-dcd4-4308-97e4-d3672b1b9ec4"/>
    <ds:schemaRef ds:uri="http://schemas.openxmlformats.org/package/2006/metadata/core-properties"/>
    <ds:schemaRef ds:uri="2569155c-0b4f-44b0-b1d0-a1497b0f3c10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AC860B7-644C-4B8D-AFB1-F8E93303FC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4442</Words>
  <Application>Microsoft Office PowerPoint</Application>
  <PresentationFormat>Widescreen</PresentationFormat>
  <Paragraphs>1084</Paragraphs>
  <Slides>99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Angsana New</vt:lpstr>
      <vt:lpstr>Aptos</vt:lpstr>
      <vt:lpstr>Arial</vt:lpstr>
      <vt:lpstr>Calibri</vt:lpstr>
      <vt:lpstr>Cambria Math</vt:lpstr>
      <vt:lpstr>TH Sarabun New</vt:lpstr>
      <vt:lpstr>Times New Roman</vt:lpstr>
      <vt:lpstr>1_Office Theme</vt:lpstr>
      <vt:lpstr>การพัฒนาระบบทดสอบความปลอดภัยของโครงข่ายสำหรับการตรวจจับข้อมูล แทรฟฟิกที่ผิดปกติในการวิเคราะห์การโจมตีทางไซเบอร์  โดยการใช้การเรียนรู้ของเครื่อง</vt:lpstr>
      <vt:lpstr>บทนำ: ที่มาและความสำคัญ</vt:lpstr>
      <vt:lpstr>บทนำ: ที่มาและความสำคัญ</vt:lpstr>
      <vt:lpstr>วัตถุประสงค์ของโครงงาน</vt:lpstr>
      <vt:lpstr>Research Map</vt:lpstr>
      <vt:lpstr>Research Map</vt:lpstr>
      <vt:lpstr>มอดูลตัวเลียนแบบ Mininet-WiFi </vt:lpstr>
      <vt:lpstr>มอดูลตัวเลียนแบบ Mininet-WiFi : ภาพรวม</vt:lpstr>
      <vt:lpstr>มอดูลตัวเลียนแบบ Mininet-WiFi : การกำหนดค่าโครงข่าย</vt:lpstr>
      <vt:lpstr>มอดูลตัวเลียนแบบ Mininet-WiFi: แผนภาพจำลองโครงข่าย</vt:lpstr>
      <vt:lpstr>มอดูลตัวเลียนแบบ Mininet-WiFi: ปัญหาเรื่องการใช้หน่วยความจำร่วมกันและการใช้แอปพลิเคชันที่แต่ละสถานี</vt:lpstr>
      <vt:lpstr>มอดูลตัวเลียนแบบ Mininet-WiFi: การแก้ปัญหา</vt:lpstr>
      <vt:lpstr>มอดูลตัวเลียนแบบ Mininet-WiFi: ทำไมจึงเลือกใช้ Containernet </vt:lpstr>
      <vt:lpstr>แผนภาพเปรียบเทียบการใช้หน่วยความจำของ Container </vt:lpstr>
      <vt:lpstr>มอดูลตัวเลียนแบบ Mininet-WiFi: การกำหนดค่าสถานี Docker Container</vt:lpstr>
      <vt:lpstr>มอดูลตัวเลียนแบบ Mininet-WiFi: ความสามารถที่เพิ่มเติม</vt:lpstr>
      <vt:lpstr>1. เข้าถึงอุปกรณ์ที่จำลองโครงข่ายด้วยโปรโตคอล Secure Shell </vt:lpstr>
      <vt:lpstr>PowerPoint Presentation</vt:lpstr>
      <vt:lpstr>การใช้คำสั่ง Move เพื่อย้ายตำแหน่งสถานี (ผ่านอุปกรณ์ของผู้โจมตี) </vt:lpstr>
      <vt:lpstr>PowerPoint Presentation</vt:lpstr>
      <vt:lpstr>มอดูลตัวเลียนแบบ Mininet-WiFi : การกำหนดค่าโครงข่าย</vt:lpstr>
      <vt:lpstr>มอดูลตัวเลียนแบบ Mininet-WiFi: แผนภาพจำลองโครงข่าย</vt:lpstr>
      <vt:lpstr>Research Map</vt:lpstr>
      <vt:lpstr>มอดูล SDN: Introduction </vt:lpstr>
      <vt:lpstr>มอดูล SDN: Flow Entry Structure </vt:lpstr>
      <vt:lpstr>มอดูล SDN: Overview</vt:lpstr>
      <vt:lpstr>มอดูล SDN: Machine Learning for DDoS Detection</vt:lpstr>
      <vt:lpstr>มอดูล SDN: Machine Learning for DDoS Detection</vt:lpstr>
      <vt:lpstr>PowerPoint Presentation</vt:lpstr>
      <vt:lpstr>มอดูล SDN: Firewall</vt:lpstr>
      <vt:lpstr>Research Map</vt:lpstr>
      <vt:lpstr>มอดูลผู้ใช้งาน : คืออะไรใน Testbed</vt:lpstr>
      <vt:lpstr>PowerPoint Presentation</vt:lpstr>
      <vt:lpstr>Outline</vt:lpstr>
      <vt:lpstr>PowerPoint Presentation</vt:lpstr>
      <vt:lpstr>PowerPoint Presentation</vt:lpstr>
      <vt:lpstr>การเก็บข้อมูลจาก testbed: ข้อมูลที่เก็บเข้า database</vt:lpstr>
      <vt:lpstr>PowerPoint Presentation</vt:lpstr>
      <vt:lpstr>PowerPoint Presentation</vt:lpstr>
      <vt:lpstr>จำลอง Traffic รูปแบบต่าง ๆ </vt:lpstr>
      <vt:lpstr>ตัวอย่างข้อมูลที่เก็บลง database</vt:lpstr>
      <vt:lpstr>PowerPoint Presentation</vt:lpstr>
      <vt:lpstr>PowerPoint Presentation</vt:lpstr>
      <vt:lpstr>PowerPoint Presentation</vt:lpstr>
      <vt:lpstr>PowerPoint Presentation</vt:lpstr>
      <vt:lpstr>Confusion matrix ของ detect.oonx</vt:lpstr>
      <vt:lpstr>การตั้งค่า nginx.conf ส่งผลต่อ server อย่างไร</vt:lpstr>
      <vt:lpstr>cpu_usage ของการตั้งค่าทั้ง 2 แบบ</vt:lpstr>
      <vt:lpstr>สรุป</vt:lpstr>
      <vt:lpstr>Research Map</vt:lpstr>
      <vt:lpstr>มอดูลผู้โจมตี: คืออะไรใน Testbed?</vt:lpstr>
      <vt:lpstr>มอดูลผู้โจมตี: ลักษณะการโจมตีแบบ DDoS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 มอดูลผู้โจมตี: การสร้างโปรแกรมการโจมตี</vt:lpstr>
      <vt:lpstr>มอดูลผู้โจมตี: ทำไมต้องการเคลื่อนที่ผู้โจมตี</vt:lpstr>
      <vt:lpstr>มอดูลผู้โจมตี: ผู้ใช้ทั่วไป</vt:lpstr>
      <vt:lpstr>มอดูลผู้โจมตี: ผู้ใช้ทั่วไป</vt:lpstr>
      <vt:lpstr>Research Map</vt:lpstr>
      <vt:lpstr>Experiment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Outline</vt:lpstr>
      <vt:lpstr>Experiment Conclusion</vt:lpstr>
      <vt:lpstr>สรุป</vt:lpstr>
      <vt:lpstr>สรุป</vt:lpstr>
      <vt:lpstr>สรุป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Sudichai Suktan</dc:creator>
  <cp:lastModifiedBy>Sudichai Suktan</cp:lastModifiedBy>
  <cp:revision>1</cp:revision>
  <dcterms:created xsi:type="dcterms:W3CDTF">2025-02-24T11:31:12Z</dcterms:created>
  <dcterms:modified xsi:type="dcterms:W3CDTF">2025-05-12T13:34:56Z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0x010100FC419ACD2BAAB24D9D2006D684749ECD</vt:lpwstr>
  </property>
</Properties>
</file>